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8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337" r:id="rId11"/>
    <p:sldId id="338" r:id="rId12"/>
    <p:sldId id="266" r:id="rId13"/>
    <p:sldId id="267" r:id="rId14"/>
    <p:sldId id="269" r:id="rId15"/>
    <p:sldId id="304" r:id="rId16"/>
    <p:sldId id="270" r:id="rId17"/>
    <p:sldId id="271" r:id="rId18"/>
    <p:sldId id="272" r:id="rId19"/>
    <p:sldId id="274" r:id="rId20"/>
    <p:sldId id="273" r:id="rId21"/>
    <p:sldId id="275" r:id="rId22"/>
    <p:sldId id="276" r:id="rId23"/>
    <p:sldId id="277" r:id="rId24"/>
    <p:sldId id="278" r:id="rId25"/>
    <p:sldId id="279" r:id="rId26"/>
    <p:sldId id="280" r:id="rId27"/>
    <p:sldId id="336" r:id="rId28"/>
    <p:sldId id="281" r:id="rId29"/>
    <p:sldId id="282" r:id="rId30"/>
    <p:sldId id="283" r:id="rId31"/>
    <p:sldId id="284" r:id="rId32"/>
    <p:sldId id="286" r:id="rId33"/>
    <p:sldId id="285" r:id="rId34"/>
    <p:sldId id="287" r:id="rId35"/>
    <p:sldId id="288" r:id="rId36"/>
    <p:sldId id="289" r:id="rId37"/>
    <p:sldId id="291" r:id="rId38"/>
    <p:sldId id="290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54" r:id="rId75"/>
    <p:sldId id="328" r:id="rId76"/>
    <p:sldId id="329" r:id="rId77"/>
    <p:sldId id="330" r:id="rId78"/>
    <p:sldId id="331" r:id="rId79"/>
    <p:sldId id="332" r:id="rId80"/>
    <p:sldId id="333" r:id="rId81"/>
    <p:sldId id="334" r:id="rId82"/>
    <p:sldId id="335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2" r:id="rId96"/>
    <p:sldId id="353" r:id="rId97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00FF"/>
    <a:srgbClr val="CAFCFE"/>
    <a:srgbClr val="B37B5F"/>
    <a:srgbClr val="B3C15F"/>
    <a:srgbClr val="D9D973"/>
    <a:srgbClr val="D99573"/>
    <a:srgbClr val="B37B19"/>
    <a:srgbClr val="FFFF80"/>
    <a:srgbClr val="F3F5A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 z motywem 1 — Ak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 pośredni 1 — Ak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294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811ADB-9E16-40B8-ADE6-A59A7CD86E30}" type="doc">
      <dgm:prSet loTypeId="urn:microsoft.com/office/officeart/2005/8/layout/process2" loCatId="process" qsTypeId="urn:microsoft.com/office/officeart/2005/8/quickstyle/simple2" qsCatId="simple" csTypeId="urn:microsoft.com/office/officeart/2005/8/colors/accent1_1" csCatId="accent1" phldr="1"/>
      <dgm:spPr/>
    </dgm:pt>
    <dgm:pt modelId="{207CADE7-6867-427E-9734-FBCB79B6A2CE}">
      <dgm:prSet phldrT="[Tekst]"/>
      <dgm:spPr/>
      <dgm:t>
        <a:bodyPr/>
        <a:lstStyle/>
        <a:p>
          <a:r>
            <a:rPr lang="pl-PL" b="1" dirty="0" smtClean="0"/>
            <a:t>Gra</a:t>
          </a:r>
          <a:endParaRPr lang="pl-PL" b="1" dirty="0"/>
        </a:p>
      </dgm:t>
    </dgm:pt>
    <dgm:pt modelId="{B9B7A01D-65ED-49AB-9715-CA1212F76E54}" type="parTrans" cxnId="{37F2F908-DFDC-4D12-A311-4F893D8DAD28}">
      <dgm:prSet/>
      <dgm:spPr/>
      <dgm:t>
        <a:bodyPr/>
        <a:lstStyle/>
        <a:p>
          <a:endParaRPr lang="pl-PL"/>
        </a:p>
      </dgm:t>
    </dgm:pt>
    <dgm:pt modelId="{EE3AFFF1-84A1-4AB8-9867-BA901DF05D9F}" type="sibTrans" cxnId="{37F2F908-DFDC-4D12-A311-4F893D8DAD28}">
      <dgm:prSet/>
      <dgm:spPr/>
      <dgm:t>
        <a:bodyPr/>
        <a:lstStyle/>
        <a:p>
          <a:endParaRPr lang="pl-PL" b="1"/>
        </a:p>
      </dgm:t>
    </dgm:pt>
    <dgm:pt modelId="{0898976D-E037-48E5-9638-86144410AD7B}">
      <dgm:prSet phldrT="[Tekst]"/>
      <dgm:spPr/>
      <dgm:t>
        <a:bodyPr/>
        <a:lstStyle/>
        <a:p>
          <a:r>
            <a:rPr lang="pl-PL" b="1" dirty="0" smtClean="0"/>
            <a:t>Silnik</a:t>
          </a:r>
          <a:endParaRPr lang="pl-PL" b="1" dirty="0"/>
        </a:p>
      </dgm:t>
    </dgm:pt>
    <dgm:pt modelId="{436ED95B-B2C6-42AC-80F0-75C2B5010FDE}" type="parTrans" cxnId="{7B694812-43A9-4563-8BC6-8932A0DD63AE}">
      <dgm:prSet/>
      <dgm:spPr/>
      <dgm:t>
        <a:bodyPr/>
        <a:lstStyle/>
        <a:p>
          <a:endParaRPr lang="pl-PL"/>
        </a:p>
      </dgm:t>
    </dgm:pt>
    <dgm:pt modelId="{92AE1904-6DAB-49F6-B532-6D9DE5627A35}" type="sibTrans" cxnId="{7B694812-43A9-4563-8BC6-8932A0DD63AE}">
      <dgm:prSet/>
      <dgm:spPr/>
      <dgm:t>
        <a:bodyPr/>
        <a:lstStyle/>
        <a:p>
          <a:endParaRPr lang="pl-PL" b="1"/>
        </a:p>
      </dgm:t>
    </dgm:pt>
    <dgm:pt modelId="{17344465-C36F-4DAE-A0D1-FC109B451BBD}">
      <dgm:prSet phldrT="[Tekst]"/>
      <dgm:spPr/>
      <dgm:t>
        <a:bodyPr/>
        <a:lstStyle/>
        <a:p>
          <a:r>
            <a:rPr lang="pl-PL" b="1" dirty="0" smtClean="0">
              <a:solidFill>
                <a:srgbClr val="0070C0"/>
              </a:solidFill>
            </a:rPr>
            <a:t>Direct3D</a:t>
          </a:r>
          <a:endParaRPr lang="pl-PL" b="1" dirty="0">
            <a:solidFill>
              <a:srgbClr val="0070C0"/>
            </a:solidFill>
          </a:endParaRPr>
        </a:p>
      </dgm:t>
    </dgm:pt>
    <dgm:pt modelId="{41040E73-76B7-4FAF-AB25-D2E21A0B85F2}" type="parTrans" cxnId="{DD9134F6-4CA5-417B-933F-C5792CE899AB}">
      <dgm:prSet/>
      <dgm:spPr/>
      <dgm:t>
        <a:bodyPr/>
        <a:lstStyle/>
        <a:p>
          <a:endParaRPr lang="pl-PL"/>
        </a:p>
      </dgm:t>
    </dgm:pt>
    <dgm:pt modelId="{D2CE76AC-6E9A-4772-AE79-5E39F1708F67}" type="sibTrans" cxnId="{DD9134F6-4CA5-417B-933F-C5792CE899AB}">
      <dgm:prSet/>
      <dgm:spPr/>
      <dgm:t>
        <a:bodyPr/>
        <a:lstStyle/>
        <a:p>
          <a:endParaRPr lang="pl-PL" b="1"/>
        </a:p>
      </dgm:t>
    </dgm:pt>
    <dgm:pt modelId="{EADA52FE-DEB8-4755-AF8D-3673460CFAE5}">
      <dgm:prSet phldrT="[Tekst]"/>
      <dgm:spPr/>
      <dgm:t>
        <a:bodyPr/>
        <a:lstStyle/>
        <a:p>
          <a:r>
            <a:rPr lang="pl-PL" b="1" dirty="0" smtClean="0"/>
            <a:t>Sterownik</a:t>
          </a:r>
          <a:endParaRPr lang="pl-PL" b="1" dirty="0"/>
        </a:p>
      </dgm:t>
    </dgm:pt>
    <dgm:pt modelId="{CE1E69CE-4670-4DE8-8419-9BDB57C5F021}" type="parTrans" cxnId="{0FF5A565-A5FF-4247-82AD-5235588B9DD1}">
      <dgm:prSet/>
      <dgm:spPr/>
      <dgm:t>
        <a:bodyPr/>
        <a:lstStyle/>
        <a:p>
          <a:endParaRPr lang="pl-PL"/>
        </a:p>
      </dgm:t>
    </dgm:pt>
    <dgm:pt modelId="{66508C91-30E0-43BB-9F2D-29A03D42EDB6}" type="sibTrans" cxnId="{0FF5A565-A5FF-4247-82AD-5235588B9DD1}">
      <dgm:prSet/>
      <dgm:spPr/>
      <dgm:t>
        <a:bodyPr/>
        <a:lstStyle/>
        <a:p>
          <a:endParaRPr lang="pl-PL" b="1"/>
        </a:p>
      </dgm:t>
    </dgm:pt>
    <dgm:pt modelId="{BA2A2573-F5E0-4295-B472-BD2BE45F6FC7}">
      <dgm:prSet phldrT="[Tekst]"/>
      <dgm:spPr/>
      <dgm:t>
        <a:bodyPr/>
        <a:lstStyle/>
        <a:p>
          <a:r>
            <a:rPr lang="pl-PL" b="1" smtClean="0"/>
            <a:t>Karta </a:t>
          </a:r>
          <a:r>
            <a:rPr lang="pl-PL" b="1" dirty="0" smtClean="0"/>
            <a:t>graficzna</a:t>
          </a:r>
          <a:endParaRPr lang="pl-PL" b="1" dirty="0"/>
        </a:p>
      </dgm:t>
    </dgm:pt>
    <dgm:pt modelId="{271C7373-22D1-4F77-A1C0-07F6E2D519D6}" type="parTrans" cxnId="{56266EB0-BCDD-457A-8C2F-34A47281BB13}">
      <dgm:prSet/>
      <dgm:spPr/>
      <dgm:t>
        <a:bodyPr/>
        <a:lstStyle/>
        <a:p>
          <a:endParaRPr lang="pl-PL"/>
        </a:p>
      </dgm:t>
    </dgm:pt>
    <dgm:pt modelId="{28F54E5E-D085-4547-824F-3CEE04B8FD4A}" type="sibTrans" cxnId="{56266EB0-BCDD-457A-8C2F-34A47281BB13}">
      <dgm:prSet/>
      <dgm:spPr/>
      <dgm:t>
        <a:bodyPr/>
        <a:lstStyle/>
        <a:p>
          <a:endParaRPr lang="pl-PL"/>
        </a:p>
      </dgm:t>
    </dgm:pt>
    <dgm:pt modelId="{25910AD0-5240-45F5-B48D-8D887F66C0C5}" type="pres">
      <dgm:prSet presAssocID="{DD811ADB-9E16-40B8-ADE6-A59A7CD86E30}" presName="linearFlow" presStyleCnt="0">
        <dgm:presLayoutVars>
          <dgm:resizeHandles val="exact"/>
        </dgm:presLayoutVars>
      </dgm:prSet>
      <dgm:spPr/>
    </dgm:pt>
    <dgm:pt modelId="{709EFD7C-6DE9-441E-9FDB-49AA6989A868}" type="pres">
      <dgm:prSet presAssocID="{207CADE7-6867-427E-9734-FBCB79B6A2C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1A03DBE-7F0E-4A6C-BA99-02569D983590}" type="pres">
      <dgm:prSet presAssocID="{EE3AFFF1-84A1-4AB8-9867-BA901DF05D9F}" presName="sibTrans" presStyleLbl="sibTrans2D1" presStyleIdx="0" presStyleCnt="4"/>
      <dgm:spPr/>
      <dgm:t>
        <a:bodyPr/>
        <a:lstStyle/>
        <a:p>
          <a:endParaRPr lang="pl-PL"/>
        </a:p>
      </dgm:t>
    </dgm:pt>
    <dgm:pt modelId="{B143757F-D960-466D-AFCB-4D8C7437C9BD}" type="pres">
      <dgm:prSet presAssocID="{EE3AFFF1-84A1-4AB8-9867-BA901DF05D9F}" presName="connectorText" presStyleLbl="sibTrans2D1" presStyleIdx="0" presStyleCnt="4"/>
      <dgm:spPr/>
      <dgm:t>
        <a:bodyPr/>
        <a:lstStyle/>
        <a:p>
          <a:endParaRPr lang="pl-PL"/>
        </a:p>
      </dgm:t>
    </dgm:pt>
    <dgm:pt modelId="{55F00B9A-DC44-4593-8E77-06A60B4A3335}" type="pres">
      <dgm:prSet presAssocID="{0898976D-E037-48E5-9638-86144410AD7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D97EAA6-7AF0-4021-8206-07955E0CC7D9}" type="pres">
      <dgm:prSet presAssocID="{92AE1904-6DAB-49F6-B532-6D9DE5627A35}" presName="sibTrans" presStyleLbl="sibTrans2D1" presStyleIdx="1" presStyleCnt="4"/>
      <dgm:spPr/>
      <dgm:t>
        <a:bodyPr/>
        <a:lstStyle/>
        <a:p>
          <a:endParaRPr lang="pl-PL"/>
        </a:p>
      </dgm:t>
    </dgm:pt>
    <dgm:pt modelId="{4FFCCF69-66DE-4C1E-8CD5-1163FF17263E}" type="pres">
      <dgm:prSet presAssocID="{92AE1904-6DAB-49F6-B532-6D9DE5627A35}" presName="connectorText" presStyleLbl="sibTrans2D1" presStyleIdx="1" presStyleCnt="4"/>
      <dgm:spPr/>
      <dgm:t>
        <a:bodyPr/>
        <a:lstStyle/>
        <a:p>
          <a:endParaRPr lang="pl-PL"/>
        </a:p>
      </dgm:t>
    </dgm:pt>
    <dgm:pt modelId="{958EEF69-1841-4DCE-90D4-C7C4AEEEF35F}" type="pres">
      <dgm:prSet presAssocID="{17344465-C36F-4DAE-A0D1-FC109B451BB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32DCCBA-13B9-48C2-B7EE-31666BA2FFF2}" type="pres">
      <dgm:prSet presAssocID="{D2CE76AC-6E9A-4772-AE79-5E39F1708F67}" presName="sibTrans" presStyleLbl="sibTrans2D1" presStyleIdx="2" presStyleCnt="4"/>
      <dgm:spPr/>
      <dgm:t>
        <a:bodyPr/>
        <a:lstStyle/>
        <a:p>
          <a:endParaRPr lang="pl-PL"/>
        </a:p>
      </dgm:t>
    </dgm:pt>
    <dgm:pt modelId="{2DD28A7E-EA8F-4218-81A8-E4F377DA62DB}" type="pres">
      <dgm:prSet presAssocID="{D2CE76AC-6E9A-4772-AE79-5E39F1708F67}" presName="connectorText" presStyleLbl="sibTrans2D1" presStyleIdx="2" presStyleCnt="4"/>
      <dgm:spPr/>
      <dgm:t>
        <a:bodyPr/>
        <a:lstStyle/>
        <a:p>
          <a:endParaRPr lang="pl-PL"/>
        </a:p>
      </dgm:t>
    </dgm:pt>
    <dgm:pt modelId="{DDA0EB1E-C65B-48B2-9769-642115E6C471}" type="pres">
      <dgm:prSet presAssocID="{EADA52FE-DEB8-4755-AF8D-3673460CFAE5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D8F3AB6-C39C-4AD6-8F1F-F79B7BFFB98C}" type="pres">
      <dgm:prSet presAssocID="{66508C91-30E0-43BB-9F2D-29A03D42EDB6}" presName="sibTrans" presStyleLbl="sibTrans2D1" presStyleIdx="3" presStyleCnt="4"/>
      <dgm:spPr/>
      <dgm:t>
        <a:bodyPr/>
        <a:lstStyle/>
        <a:p>
          <a:endParaRPr lang="pl-PL"/>
        </a:p>
      </dgm:t>
    </dgm:pt>
    <dgm:pt modelId="{796E8680-B5AB-4FF0-85BB-17E1F01932A4}" type="pres">
      <dgm:prSet presAssocID="{66508C91-30E0-43BB-9F2D-29A03D42EDB6}" presName="connectorText" presStyleLbl="sibTrans2D1" presStyleIdx="3" presStyleCnt="4"/>
      <dgm:spPr/>
      <dgm:t>
        <a:bodyPr/>
        <a:lstStyle/>
        <a:p>
          <a:endParaRPr lang="pl-PL"/>
        </a:p>
      </dgm:t>
    </dgm:pt>
    <dgm:pt modelId="{CD8CC369-CD67-4109-BAC8-A1E73E2F9B96}" type="pres">
      <dgm:prSet presAssocID="{BA2A2573-F5E0-4295-B472-BD2BE45F6FC7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FC389F35-1AF5-4E0F-ABA2-23D7263FABBF}" type="presOf" srcId="{EE3AFFF1-84A1-4AB8-9867-BA901DF05D9F}" destId="{91A03DBE-7F0E-4A6C-BA99-02569D983590}" srcOrd="0" destOrd="0" presId="urn:microsoft.com/office/officeart/2005/8/layout/process2"/>
    <dgm:cxn modelId="{57B0FAF0-3442-417A-9697-4B078DDE1761}" type="presOf" srcId="{66508C91-30E0-43BB-9F2D-29A03D42EDB6}" destId="{ED8F3AB6-C39C-4AD6-8F1F-F79B7BFFB98C}" srcOrd="0" destOrd="0" presId="urn:microsoft.com/office/officeart/2005/8/layout/process2"/>
    <dgm:cxn modelId="{B9227CC1-4265-4550-97C5-8BB041AC5A23}" type="presOf" srcId="{207CADE7-6867-427E-9734-FBCB79B6A2CE}" destId="{709EFD7C-6DE9-441E-9FDB-49AA6989A868}" srcOrd="0" destOrd="0" presId="urn:microsoft.com/office/officeart/2005/8/layout/process2"/>
    <dgm:cxn modelId="{0DAD9613-ADF4-40E3-8C76-60DB477AD4AB}" type="presOf" srcId="{DD811ADB-9E16-40B8-ADE6-A59A7CD86E30}" destId="{25910AD0-5240-45F5-B48D-8D887F66C0C5}" srcOrd="0" destOrd="0" presId="urn:microsoft.com/office/officeart/2005/8/layout/process2"/>
    <dgm:cxn modelId="{9044872D-576B-41E5-9BB8-6D0987D3C2DE}" type="presOf" srcId="{66508C91-30E0-43BB-9F2D-29A03D42EDB6}" destId="{796E8680-B5AB-4FF0-85BB-17E1F01932A4}" srcOrd="1" destOrd="0" presId="urn:microsoft.com/office/officeart/2005/8/layout/process2"/>
    <dgm:cxn modelId="{7B694812-43A9-4563-8BC6-8932A0DD63AE}" srcId="{DD811ADB-9E16-40B8-ADE6-A59A7CD86E30}" destId="{0898976D-E037-48E5-9638-86144410AD7B}" srcOrd="1" destOrd="0" parTransId="{436ED95B-B2C6-42AC-80F0-75C2B5010FDE}" sibTransId="{92AE1904-6DAB-49F6-B532-6D9DE5627A35}"/>
    <dgm:cxn modelId="{0FF5A565-A5FF-4247-82AD-5235588B9DD1}" srcId="{DD811ADB-9E16-40B8-ADE6-A59A7CD86E30}" destId="{EADA52FE-DEB8-4755-AF8D-3673460CFAE5}" srcOrd="3" destOrd="0" parTransId="{CE1E69CE-4670-4DE8-8419-9BDB57C5F021}" sibTransId="{66508C91-30E0-43BB-9F2D-29A03D42EDB6}"/>
    <dgm:cxn modelId="{803E04A4-4529-4714-948A-BF4972CA33FB}" type="presOf" srcId="{D2CE76AC-6E9A-4772-AE79-5E39F1708F67}" destId="{2DD28A7E-EA8F-4218-81A8-E4F377DA62DB}" srcOrd="1" destOrd="0" presId="urn:microsoft.com/office/officeart/2005/8/layout/process2"/>
    <dgm:cxn modelId="{0F46220C-36A4-41D5-93CF-A2FC3DD64925}" type="presOf" srcId="{92AE1904-6DAB-49F6-B532-6D9DE5627A35}" destId="{4D97EAA6-7AF0-4021-8206-07955E0CC7D9}" srcOrd="0" destOrd="0" presId="urn:microsoft.com/office/officeart/2005/8/layout/process2"/>
    <dgm:cxn modelId="{E236EBCF-E3EB-4EF6-8ED2-61ADEC24EAF6}" type="presOf" srcId="{BA2A2573-F5E0-4295-B472-BD2BE45F6FC7}" destId="{CD8CC369-CD67-4109-BAC8-A1E73E2F9B96}" srcOrd="0" destOrd="0" presId="urn:microsoft.com/office/officeart/2005/8/layout/process2"/>
    <dgm:cxn modelId="{BBF03BBA-DB6B-4BE7-9B17-3A05D48FB7B0}" type="presOf" srcId="{0898976D-E037-48E5-9638-86144410AD7B}" destId="{55F00B9A-DC44-4593-8E77-06A60B4A3335}" srcOrd="0" destOrd="0" presId="urn:microsoft.com/office/officeart/2005/8/layout/process2"/>
    <dgm:cxn modelId="{84CBF73D-10C6-4544-BACE-F783F10C083B}" type="presOf" srcId="{17344465-C36F-4DAE-A0D1-FC109B451BBD}" destId="{958EEF69-1841-4DCE-90D4-C7C4AEEEF35F}" srcOrd="0" destOrd="0" presId="urn:microsoft.com/office/officeart/2005/8/layout/process2"/>
    <dgm:cxn modelId="{56266EB0-BCDD-457A-8C2F-34A47281BB13}" srcId="{DD811ADB-9E16-40B8-ADE6-A59A7CD86E30}" destId="{BA2A2573-F5E0-4295-B472-BD2BE45F6FC7}" srcOrd="4" destOrd="0" parTransId="{271C7373-22D1-4F77-A1C0-07F6E2D519D6}" sibTransId="{28F54E5E-D085-4547-824F-3CEE04B8FD4A}"/>
    <dgm:cxn modelId="{EC5B64F6-6701-400B-8271-8B3305651DBD}" type="presOf" srcId="{EADA52FE-DEB8-4755-AF8D-3673460CFAE5}" destId="{DDA0EB1E-C65B-48B2-9769-642115E6C471}" srcOrd="0" destOrd="0" presId="urn:microsoft.com/office/officeart/2005/8/layout/process2"/>
    <dgm:cxn modelId="{DD9134F6-4CA5-417B-933F-C5792CE899AB}" srcId="{DD811ADB-9E16-40B8-ADE6-A59A7CD86E30}" destId="{17344465-C36F-4DAE-A0D1-FC109B451BBD}" srcOrd="2" destOrd="0" parTransId="{41040E73-76B7-4FAF-AB25-D2E21A0B85F2}" sibTransId="{D2CE76AC-6E9A-4772-AE79-5E39F1708F67}"/>
    <dgm:cxn modelId="{37F2F908-DFDC-4D12-A311-4F893D8DAD28}" srcId="{DD811ADB-9E16-40B8-ADE6-A59A7CD86E30}" destId="{207CADE7-6867-427E-9734-FBCB79B6A2CE}" srcOrd="0" destOrd="0" parTransId="{B9B7A01D-65ED-49AB-9715-CA1212F76E54}" sibTransId="{EE3AFFF1-84A1-4AB8-9867-BA901DF05D9F}"/>
    <dgm:cxn modelId="{EA47D5AD-48ED-4D9E-A9E0-8D532230BEE6}" type="presOf" srcId="{92AE1904-6DAB-49F6-B532-6D9DE5627A35}" destId="{4FFCCF69-66DE-4C1E-8CD5-1163FF17263E}" srcOrd="1" destOrd="0" presId="urn:microsoft.com/office/officeart/2005/8/layout/process2"/>
    <dgm:cxn modelId="{CC9AECF5-EB73-48F2-BD61-2D0488234041}" type="presOf" srcId="{EE3AFFF1-84A1-4AB8-9867-BA901DF05D9F}" destId="{B143757F-D960-466D-AFCB-4D8C7437C9BD}" srcOrd="1" destOrd="0" presId="urn:microsoft.com/office/officeart/2005/8/layout/process2"/>
    <dgm:cxn modelId="{072DD34F-7D7C-4725-9EE8-9F517BDFC138}" type="presOf" srcId="{D2CE76AC-6E9A-4772-AE79-5E39F1708F67}" destId="{B32DCCBA-13B9-48C2-B7EE-31666BA2FFF2}" srcOrd="0" destOrd="0" presId="urn:microsoft.com/office/officeart/2005/8/layout/process2"/>
    <dgm:cxn modelId="{CE1F0D6D-C4DB-4557-9494-B26EE6281C3D}" type="presParOf" srcId="{25910AD0-5240-45F5-B48D-8D887F66C0C5}" destId="{709EFD7C-6DE9-441E-9FDB-49AA6989A868}" srcOrd="0" destOrd="0" presId="urn:microsoft.com/office/officeart/2005/8/layout/process2"/>
    <dgm:cxn modelId="{273ECD21-B3C6-4FF2-B1E7-076069AEB781}" type="presParOf" srcId="{25910AD0-5240-45F5-B48D-8D887F66C0C5}" destId="{91A03DBE-7F0E-4A6C-BA99-02569D983590}" srcOrd="1" destOrd="0" presId="urn:microsoft.com/office/officeart/2005/8/layout/process2"/>
    <dgm:cxn modelId="{1197FCE0-D322-422B-BEA0-99AAAD412672}" type="presParOf" srcId="{91A03DBE-7F0E-4A6C-BA99-02569D983590}" destId="{B143757F-D960-466D-AFCB-4D8C7437C9BD}" srcOrd="0" destOrd="0" presId="urn:microsoft.com/office/officeart/2005/8/layout/process2"/>
    <dgm:cxn modelId="{775BA423-CC80-452B-853C-11C4AFA8CBBF}" type="presParOf" srcId="{25910AD0-5240-45F5-B48D-8D887F66C0C5}" destId="{55F00B9A-DC44-4593-8E77-06A60B4A3335}" srcOrd="2" destOrd="0" presId="urn:microsoft.com/office/officeart/2005/8/layout/process2"/>
    <dgm:cxn modelId="{54A17E10-A5AA-4815-BF9A-1FFA6907C669}" type="presParOf" srcId="{25910AD0-5240-45F5-B48D-8D887F66C0C5}" destId="{4D97EAA6-7AF0-4021-8206-07955E0CC7D9}" srcOrd="3" destOrd="0" presId="urn:microsoft.com/office/officeart/2005/8/layout/process2"/>
    <dgm:cxn modelId="{0163F366-4F51-4482-BD82-A2A2C7A6AA1F}" type="presParOf" srcId="{4D97EAA6-7AF0-4021-8206-07955E0CC7D9}" destId="{4FFCCF69-66DE-4C1E-8CD5-1163FF17263E}" srcOrd="0" destOrd="0" presId="urn:microsoft.com/office/officeart/2005/8/layout/process2"/>
    <dgm:cxn modelId="{BF23A0BF-2607-4F6B-BA0A-EA7AE1C55E9B}" type="presParOf" srcId="{25910AD0-5240-45F5-B48D-8D887F66C0C5}" destId="{958EEF69-1841-4DCE-90D4-C7C4AEEEF35F}" srcOrd="4" destOrd="0" presId="urn:microsoft.com/office/officeart/2005/8/layout/process2"/>
    <dgm:cxn modelId="{5D6E74AF-3408-42A4-B753-A03D2F963E5D}" type="presParOf" srcId="{25910AD0-5240-45F5-B48D-8D887F66C0C5}" destId="{B32DCCBA-13B9-48C2-B7EE-31666BA2FFF2}" srcOrd="5" destOrd="0" presId="urn:microsoft.com/office/officeart/2005/8/layout/process2"/>
    <dgm:cxn modelId="{768ABE4D-80F2-4790-9918-071264B335FA}" type="presParOf" srcId="{B32DCCBA-13B9-48C2-B7EE-31666BA2FFF2}" destId="{2DD28A7E-EA8F-4218-81A8-E4F377DA62DB}" srcOrd="0" destOrd="0" presId="urn:microsoft.com/office/officeart/2005/8/layout/process2"/>
    <dgm:cxn modelId="{0DB1C2C4-F6E5-4991-AAB4-CAE5B5F65BD0}" type="presParOf" srcId="{25910AD0-5240-45F5-B48D-8D887F66C0C5}" destId="{DDA0EB1E-C65B-48B2-9769-642115E6C471}" srcOrd="6" destOrd="0" presId="urn:microsoft.com/office/officeart/2005/8/layout/process2"/>
    <dgm:cxn modelId="{91440577-A205-4627-9E4D-92E3E8937C73}" type="presParOf" srcId="{25910AD0-5240-45F5-B48D-8D887F66C0C5}" destId="{ED8F3AB6-C39C-4AD6-8F1F-F79B7BFFB98C}" srcOrd="7" destOrd="0" presId="urn:microsoft.com/office/officeart/2005/8/layout/process2"/>
    <dgm:cxn modelId="{3F8934DD-D0B8-4B65-9171-2C9EB697E79B}" type="presParOf" srcId="{ED8F3AB6-C39C-4AD6-8F1F-F79B7BFFB98C}" destId="{796E8680-B5AB-4FF0-85BB-17E1F01932A4}" srcOrd="0" destOrd="0" presId="urn:microsoft.com/office/officeart/2005/8/layout/process2"/>
    <dgm:cxn modelId="{EFF6B4F6-421E-4084-A539-992E62963906}" type="presParOf" srcId="{25910AD0-5240-45F5-B48D-8D887F66C0C5}" destId="{CD8CC369-CD67-4109-BAC8-A1E73E2F9B96}" srcOrd="8" destOrd="0" presId="urn:microsoft.com/office/officeart/2005/8/layout/process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EF1940-7C59-420F-A9D3-2CAB790037FA}" type="doc">
      <dgm:prSet loTypeId="urn:microsoft.com/office/officeart/2005/8/layout/arrow5" loCatId="relationship" qsTypeId="urn:microsoft.com/office/officeart/2005/8/quickstyle/simple2" qsCatId="simple" csTypeId="urn:microsoft.com/office/officeart/2005/8/colors/accent5_1" csCatId="accent5" phldr="1"/>
      <dgm:spPr/>
      <dgm:t>
        <a:bodyPr/>
        <a:lstStyle/>
        <a:p>
          <a:endParaRPr lang="pl-PL"/>
        </a:p>
      </dgm:t>
    </dgm:pt>
    <dgm:pt modelId="{C8E23A8B-8C5A-421D-9243-FCF76B664D13}">
      <dgm:prSet phldrT="[Tekst]"/>
      <dgm:spPr/>
      <dgm:t>
        <a:bodyPr/>
        <a:lstStyle/>
        <a:p>
          <a:r>
            <a:rPr lang="pl-PL" dirty="0" smtClean="0">
              <a:solidFill>
                <a:schemeClr val="tx1"/>
              </a:solidFill>
            </a:rPr>
            <a:t>Direct3D</a:t>
          </a:r>
          <a:endParaRPr lang="pl-PL" dirty="0">
            <a:solidFill>
              <a:schemeClr val="tx1"/>
            </a:solidFill>
          </a:endParaRPr>
        </a:p>
      </dgm:t>
    </dgm:pt>
    <dgm:pt modelId="{D93B7FBB-F315-4687-B957-43BA8E6373AD}" type="parTrans" cxnId="{9573360B-02BC-4E1B-99E6-93D94A1754AF}">
      <dgm:prSet/>
      <dgm:spPr/>
      <dgm:t>
        <a:bodyPr/>
        <a:lstStyle/>
        <a:p>
          <a:endParaRPr lang="pl-PL"/>
        </a:p>
      </dgm:t>
    </dgm:pt>
    <dgm:pt modelId="{C7C0ECC9-B6CE-450F-8FA7-0304BFE0C5AC}" type="sibTrans" cxnId="{9573360B-02BC-4E1B-99E6-93D94A1754AF}">
      <dgm:prSet/>
      <dgm:spPr/>
      <dgm:t>
        <a:bodyPr/>
        <a:lstStyle/>
        <a:p>
          <a:endParaRPr lang="pl-PL"/>
        </a:p>
      </dgm:t>
    </dgm:pt>
    <dgm:pt modelId="{506701B6-D649-41CB-B9E9-14F8E02533C9}">
      <dgm:prSet phldrT="[Tekst]"/>
      <dgm:spPr/>
      <dgm:t>
        <a:bodyPr/>
        <a:lstStyle/>
        <a:p>
          <a:r>
            <a:rPr lang="pl-PL" dirty="0" err="1" smtClean="0">
              <a:solidFill>
                <a:schemeClr val="tx1"/>
              </a:solidFill>
            </a:rPr>
            <a:t>OpenGL</a:t>
          </a:r>
          <a:endParaRPr lang="pl-PL" dirty="0">
            <a:solidFill>
              <a:schemeClr val="tx1"/>
            </a:solidFill>
          </a:endParaRPr>
        </a:p>
      </dgm:t>
    </dgm:pt>
    <dgm:pt modelId="{424F124F-B698-4EC4-86E4-34DAE2AB3AE5}" type="parTrans" cxnId="{BC29180C-4817-4BF9-A6EB-CF98A03339A6}">
      <dgm:prSet/>
      <dgm:spPr/>
      <dgm:t>
        <a:bodyPr/>
        <a:lstStyle/>
        <a:p>
          <a:endParaRPr lang="pl-PL"/>
        </a:p>
      </dgm:t>
    </dgm:pt>
    <dgm:pt modelId="{30D44C67-9D36-49A3-A50A-528D823BC90D}" type="sibTrans" cxnId="{BC29180C-4817-4BF9-A6EB-CF98A03339A6}">
      <dgm:prSet/>
      <dgm:spPr/>
      <dgm:t>
        <a:bodyPr/>
        <a:lstStyle/>
        <a:p>
          <a:endParaRPr lang="pl-PL"/>
        </a:p>
      </dgm:t>
    </dgm:pt>
    <dgm:pt modelId="{549FA309-F3B4-4F46-AD8E-F67E6D77B5DC}" type="pres">
      <dgm:prSet presAssocID="{71EF1940-7C59-420F-A9D3-2CAB790037F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98E8BC65-96CB-4263-87CC-B72AB452A3FA}" type="pres">
      <dgm:prSet presAssocID="{C8E23A8B-8C5A-421D-9243-FCF76B664D13}" presName="arrow" presStyleLbl="node1" presStyleIdx="0" presStyleCnt="2" custScaleY="10011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212E0B7-5D95-4C9A-9D4D-20BD3C93305A}" type="pres">
      <dgm:prSet presAssocID="{506701B6-D649-41CB-B9E9-14F8E02533C9}" presName="arrow" presStyleLbl="node1" presStyleIdx="1" presStyleCnt="2" custScaleY="10011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70EF8DB0-E194-4273-B870-29E09ECB98E0}" type="presOf" srcId="{C8E23A8B-8C5A-421D-9243-FCF76B664D13}" destId="{98E8BC65-96CB-4263-87CC-B72AB452A3FA}" srcOrd="0" destOrd="0" presId="urn:microsoft.com/office/officeart/2005/8/layout/arrow5"/>
    <dgm:cxn modelId="{BC29180C-4817-4BF9-A6EB-CF98A03339A6}" srcId="{71EF1940-7C59-420F-A9D3-2CAB790037FA}" destId="{506701B6-D649-41CB-B9E9-14F8E02533C9}" srcOrd="1" destOrd="0" parTransId="{424F124F-B698-4EC4-86E4-34DAE2AB3AE5}" sibTransId="{30D44C67-9D36-49A3-A50A-528D823BC90D}"/>
    <dgm:cxn modelId="{9573360B-02BC-4E1B-99E6-93D94A1754AF}" srcId="{71EF1940-7C59-420F-A9D3-2CAB790037FA}" destId="{C8E23A8B-8C5A-421D-9243-FCF76B664D13}" srcOrd="0" destOrd="0" parTransId="{D93B7FBB-F315-4687-B957-43BA8E6373AD}" sibTransId="{C7C0ECC9-B6CE-450F-8FA7-0304BFE0C5AC}"/>
    <dgm:cxn modelId="{D763A376-3500-45F6-ACBD-151984172DCB}" type="presOf" srcId="{506701B6-D649-41CB-B9E9-14F8E02533C9}" destId="{4212E0B7-5D95-4C9A-9D4D-20BD3C93305A}" srcOrd="0" destOrd="0" presId="urn:microsoft.com/office/officeart/2005/8/layout/arrow5"/>
    <dgm:cxn modelId="{AE70CC19-963D-4125-82AF-7805304461C5}" type="presOf" srcId="{71EF1940-7C59-420F-A9D3-2CAB790037FA}" destId="{549FA309-F3B4-4F46-AD8E-F67E6D77B5DC}" srcOrd="0" destOrd="0" presId="urn:microsoft.com/office/officeart/2005/8/layout/arrow5"/>
    <dgm:cxn modelId="{E0F92058-B637-48A7-8429-1B1373F2AE3B}" type="presParOf" srcId="{549FA309-F3B4-4F46-AD8E-F67E6D77B5DC}" destId="{98E8BC65-96CB-4263-87CC-B72AB452A3FA}" srcOrd="0" destOrd="0" presId="urn:microsoft.com/office/officeart/2005/8/layout/arrow5"/>
    <dgm:cxn modelId="{FDABBA91-16A7-45C3-926D-E16E8CBCDF5F}" type="presParOf" srcId="{549FA309-F3B4-4F46-AD8E-F67E6D77B5DC}" destId="{4212E0B7-5D95-4C9A-9D4D-20BD3C93305A}" srcOrd="1" destOrd="0" presId="urn:microsoft.com/office/officeart/2005/8/layout/arrow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5D004B-8A9F-4D3F-9616-BAC8F563393F}" type="datetimeFigureOut">
              <a:rPr lang="pl-PL" smtClean="0"/>
              <a:pPr/>
              <a:t>2008-02-26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936CE-7871-4490-A02D-A4DA514016D2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0" y="0"/>
            <a:ext cx="9144000" cy="4365625"/>
          </a:xfrm>
          <a:prstGeom prst="rect">
            <a:avLst/>
          </a:prstGeom>
          <a:solidFill>
            <a:srgbClr val="CAFCFE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3084" name="Rectangle 12"/>
          <p:cNvSpPr>
            <a:spLocks noChangeArrowheads="1"/>
          </p:cNvSpPr>
          <p:nvPr userDrawn="1"/>
        </p:nvSpPr>
        <p:spPr bwMode="auto">
          <a:xfrm>
            <a:off x="3924300" y="4365625"/>
            <a:ext cx="5219700" cy="6985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3085" name="Rectangle 13"/>
          <p:cNvSpPr>
            <a:spLocks noChangeArrowheads="1"/>
          </p:cNvSpPr>
          <p:nvPr userDrawn="1"/>
        </p:nvSpPr>
        <p:spPr bwMode="auto">
          <a:xfrm>
            <a:off x="1187450" y="4292600"/>
            <a:ext cx="7956550" cy="73025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3086" name="Rectangle 14"/>
          <p:cNvSpPr>
            <a:spLocks noChangeArrowheads="1"/>
          </p:cNvSpPr>
          <p:nvPr userDrawn="1"/>
        </p:nvSpPr>
        <p:spPr bwMode="auto">
          <a:xfrm>
            <a:off x="2051050" y="4149725"/>
            <a:ext cx="7092950" cy="144463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81075"/>
            <a:ext cx="7772400" cy="1470025"/>
          </a:xfrm>
        </p:spPr>
        <p:txBody>
          <a:bodyPr/>
          <a:lstStyle>
            <a:lvl1pPr>
              <a:defRPr sz="25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24075" y="2565400"/>
            <a:ext cx="4824413" cy="1150938"/>
          </a:xfrm>
        </p:spPr>
        <p:txBody>
          <a:bodyPr/>
          <a:lstStyle>
            <a:lvl1pPr marL="0" indent="0">
              <a:buFontTx/>
              <a:buNone/>
              <a:defRPr sz="1400" i="1"/>
            </a:lvl1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EAC0D853-7A03-4F61-9AE6-78A867D61E48}" type="datetime1">
              <a:rPr lang="pl-PL" smtClean="0"/>
              <a:pPr/>
              <a:t>2008-02-26</a:t>
            </a:fld>
            <a:endParaRPr lang="pl-PL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33D5BCC-C3E1-4937-8834-0222A254EA84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42A15C-1AF8-4B82-AFD0-F43B47F922D5}" type="datetime1">
              <a:rPr lang="pl-PL" smtClean="0"/>
              <a:pPr/>
              <a:t>2008-02-26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3CC005-FCDF-4575-AEA6-09EDD8670BBF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FF51D94-53A3-4F5C-A66E-E019AEF452E7}" type="datetime1">
              <a:rPr lang="pl-PL" smtClean="0"/>
              <a:pPr/>
              <a:t>2008-02-26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0AE040-3B99-43BD-B7A2-8C4E6C5CA3C4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4B63AE-2F7B-4EED-AFD2-73CCF855555D}" type="datetime1">
              <a:rPr lang="pl-PL" smtClean="0"/>
              <a:pPr/>
              <a:t>2008-02-26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FBC49C-97DF-4E6B-9304-C9630CF2B530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50DD41-5ED8-46E7-A631-A788B855076C}" type="datetime1">
              <a:rPr lang="pl-PL" smtClean="0"/>
              <a:pPr/>
              <a:t>2008-02-26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349D0F-E0D9-414F-A5FF-F2039E43770C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B57CC35-1CB8-4CBA-89E3-E794E1F2A676}" type="datetime1">
              <a:rPr lang="pl-PL" smtClean="0"/>
              <a:pPr/>
              <a:t>2008-02-26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05F603-51E1-4C3F-8709-8AF3E68E2A80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7AF3B85-93B3-4E4A-97B4-06900E2F23C0}" type="datetime1">
              <a:rPr lang="pl-PL" smtClean="0"/>
              <a:pPr/>
              <a:t>2008-02-26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50C06A-8EB6-4FB5-9528-02F846EA0B1E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A021FB5-4B15-45F7-A1C5-8408E7C3E63D}" type="datetime1">
              <a:rPr lang="pl-PL" smtClean="0"/>
              <a:pPr/>
              <a:t>2008-02-26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FD9FE9-7EF3-4880-B65C-E164394025C8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2FE4DA-81FD-4BAE-BD3B-064A6071E60F}" type="datetime1">
              <a:rPr lang="pl-PL" smtClean="0"/>
              <a:pPr/>
              <a:t>2008-02-26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F1667B-8F27-454F-A86B-90D9F99468DB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1F0D99A-BA71-44DB-B62C-F1BAAA61BEC2}" type="datetime1">
              <a:rPr lang="pl-PL" smtClean="0"/>
              <a:pPr/>
              <a:t>2008-02-26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F7F40C-5308-4F1D-AD12-A538D4F5FDD6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7D0CB9-F998-46B0-A82D-6E0303337DC0}" type="datetime1">
              <a:rPr lang="pl-PL" smtClean="0"/>
              <a:pPr/>
              <a:t>2008-02-26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402395-6D2B-4C91-8BF6-241078C01701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28597" y="274638"/>
            <a:ext cx="825820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dirty="0" smtClean="0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08725"/>
            <a:ext cx="2133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lt"/>
              </a:defRPr>
            </a:lvl1pPr>
          </a:lstStyle>
          <a:p>
            <a:fld id="{02B6A55A-B574-4B95-94BA-6856F0024C81}" type="datetime1">
              <a:rPr lang="pl-PL" smtClean="0"/>
              <a:pPr/>
              <a:t>2008-02-26</a:t>
            </a:fld>
            <a:endParaRPr lang="pl-P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08725"/>
            <a:ext cx="2895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lt"/>
              </a:defRPr>
            </a:lvl1pPr>
          </a:lstStyle>
          <a:p>
            <a:endParaRPr lang="pl-P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08725"/>
            <a:ext cx="2133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</a:defRPr>
            </a:lvl1pPr>
          </a:lstStyle>
          <a:p>
            <a:fld id="{406EAB88-F7B3-40C4-8AAA-286056FE2E23}" type="slidenum">
              <a:rPr lang="pl-PL"/>
              <a:pPr/>
              <a:t>‹#›</a:t>
            </a:fld>
            <a:endParaRPr lang="pl-PL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260350"/>
          </a:xfrm>
          <a:prstGeom prst="rect">
            <a:avLst/>
          </a:prstGeom>
          <a:solidFill>
            <a:srgbClr val="CAFCFE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827088" y="6788150"/>
            <a:ext cx="8316912" cy="6985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6718300"/>
            <a:ext cx="9144000" cy="69850"/>
          </a:xfrm>
          <a:prstGeom prst="rect">
            <a:avLst/>
          </a:prstGeom>
          <a:solidFill>
            <a:srgbClr val="CAFCFE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2051050" y="6572250"/>
            <a:ext cx="7092950" cy="144463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1038" name="Line 14"/>
          <p:cNvSpPr>
            <a:spLocks noChangeShapeType="1"/>
          </p:cNvSpPr>
          <p:nvPr/>
        </p:nvSpPr>
        <p:spPr bwMode="auto">
          <a:xfrm>
            <a:off x="1116013" y="1412875"/>
            <a:ext cx="80279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70C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B37B19"/>
          </a:solidFill>
          <a:latin typeface="Trebuchet MS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B37B19"/>
          </a:solidFill>
          <a:latin typeface="Trebuchet MS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B37B19"/>
          </a:solidFill>
          <a:latin typeface="Trebuchet MS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B37B19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B37B19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B37B19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B37B19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B37B19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5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2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b="1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 b="1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 b="1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 b="1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 b="1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 b="1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 b="1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awickiap@poczta.onet.pl" TargetMode="External"/><Relationship Id="rId2" Type="http://schemas.openxmlformats.org/officeDocument/2006/relationships/hyperlink" Target="http://regedit.gamedev.pl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p.pl/" TargetMode="External"/><Relationship Id="rId2" Type="http://schemas.openxmlformats.org/officeDocument/2006/relationships/hyperlink" Target="http://www.dimmension3.spine.pl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Direct3D 9</a:t>
            </a:r>
            <a:endParaRPr lang="pl-PL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Adam Sawicki</a:t>
            </a:r>
          </a:p>
          <a:p>
            <a:r>
              <a:rPr lang="pl-PL" dirty="0" smtClean="0">
                <a:hlinkClick r:id="rId2"/>
              </a:rPr>
              <a:t>http://regedit.gamedev.pl/</a:t>
            </a:r>
            <a:endParaRPr lang="pl-PL" dirty="0" smtClean="0"/>
          </a:p>
          <a:p>
            <a:r>
              <a:rPr lang="pl-PL" dirty="0" err="1" smtClean="0">
                <a:hlinkClick r:id="rId3"/>
              </a:rPr>
              <a:t>sawickiap@poczta.onet.pl</a:t>
            </a:r>
            <a:endParaRPr lang="pl-PL" dirty="0" smtClean="0"/>
          </a:p>
          <a:p>
            <a:r>
              <a:rPr lang="pl-PL" dirty="0" smtClean="0"/>
              <a:t>Luty 2008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 to jest </a:t>
            </a:r>
            <a:r>
              <a:rPr lang="pl-PL" dirty="0" err="1" smtClean="0"/>
              <a:t>DirectX</a:t>
            </a:r>
            <a:r>
              <a:rPr lang="pl-PL" dirty="0" smtClean="0"/>
              <a:t>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>
                <a:solidFill>
                  <a:srgbClr val="0070C0"/>
                </a:solidFill>
              </a:rPr>
              <a:t>DirectX</a:t>
            </a:r>
            <a:r>
              <a:rPr lang="pl-PL" dirty="0" smtClean="0"/>
              <a:t> – biblioteka multimedialna dla Windows firmy Microsoft</a:t>
            </a:r>
          </a:p>
          <a:p>
            <a:pPr lvl="1"/>
            <a:r>
              <a:rPr lang="pl-PL" dirty="0" smtClean="0">
                <a:solidFill>
                  <a:srgbClr val="0070C0"/>
                </a:solidFill>
              </a:rPr>
              <a:t>Direct3D</a:t>
            </a:r>
            <a:r>
              <a:rPr lang="pl-PL" dirty="0" smtClean="0"/>
              <a:t> – jej część odpowiedzialna za grafikę</a:t>
            </a:r>
          </a:p>
          <a:p>
            <a:endParaRPr lang="pl-PL" dirty="0" smtClean="0"/>
          </a:p>
          <a:p>
            <a:r>
              <a:rPr lang="pl-PL" dirty="0" smtClean="0"/>
              <a:t>Darmowa zarówno dla użytkownika, jak i dla programisty</a:t>
            </a:r>
          </a:p>
          <a:p>
            <a:r>
              <a:rPr lang="pl-PL" dirty="0" smtClean="0"/>
              <a:t>Wysoka wydajność – pozwala na pisanie aplikacji interaktywnych, czasu rzeczywistego</a:t>
            </a:r>
          </a:p>
          <a:p>
            <a:pPr lvl="1"/>
            <a:r>
              <a:rPr lang="pl-PL" dirty="0" smtClean="0"/>
              <a:t>Możliwa dzięki wykorzystaniu akceleracji sprzętowej nowoczesnych kart graficznych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2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Direct3D w systemie</a:t>
            </a:r>
            <a:endParaRPr lang="pl-PL" dirty="0"/>
          </a:p>
        </p:txBody>
      </p:sp>
      <p:graphicFrame>
        <p:nvGraphicFramePr>
          <p:cNvPr id="9" name="Symbol zastępczy zawartości 8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2828916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86182" y="2143116"/>
            <a:ext cx="48768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pole tekstowe 9"/>
          <p:cNvSpPr txBox="1"/>
          <p:nvPr/>
        </p:nvSpPr>
        <p:spPr>
          <a:xfrm>
            <a:off x="3857620" y="4857760"/>
            <a:ext cx="45720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 smtClean="0"/>
              <a:t>Źródło: [</a:t>
            </a:r>
            <a:r>
              <a:rPr lang="pl-PL" sz="1000" b="1" dirty="0" err="1" smtClean="0"/>
              <a:t>DirectX</a:t>
            </a:r>
            <a:r>
              <a:rPr lang="pl-PL" sz="1000" b="1" dirty="0" smtClean="0"/>
              <a:t> SDK]</a:t>
            </a:r>
            <a:endParaRPr lang="pl-PL" sz="1000" b="1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3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Direct3D kontra </a:t>
            </a:r>
            <a:r>
              <a:rPr lang="pl-PL" dirty="0" err="1" smtClean="0"/>
              <a:t>OpenGL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Na platformie Windows istnieją dwie biblioteki graficzne 3D: </a:t>
            </a:r>
            <a:r>
              <a:rPr lang="pl-PL" dirty="0" smtClean="0">
                <a:solidFill>
                  <a:srgbClr val="0070C0"/>
                </a:solidFill>
              </a:rPr>
              <a:t>Direct3D</a:t>
            </a:r>
            <a:r>
              <a:rPr lang="pl-PL" dirty="0" smtClean="0"/>
              <a:t> i </a:t>
            </a:r>
            <a:r>
              <a:rPr lang="pl-PL" dirty="0" err="1" smtClean="0">
                <a:solidFill>
                  <a:srgbClr val="0070C0"/>
                </a:solidFill>
              </a:rPr>
              <a:t>OpenGL</a:t>
            </a:r>
            <a:endParaRPr lang="pl-PL" dirty="0">
              <a:solidFill>
                <a:srgbClr val="0070C0"/>
              </a:solidFill>
            </a:endParaRPr>
          </a:p>
          <a:p>
            <a:pPr lvl="1"/>
            <a:r>
              <a:rPr lang="pl-PL" dirty="0" smtClean="0"/>
              <a:t>Obydwie są darmowe</a:t>
            </a:r>
          </a:p>
          <a:p>
            <a:pPr lvl="1"/>
            <a:r>
              <a:rPr lang="pl-PL" dirty="0" smtClean="0"/>
              <a:t>Takie same możliwości</a:t>
            </a:r>
          </a:p>
          <a:p>
            <a:pPr lvl="1"/>
            <a:r>
              <a:rPr lang="pl-PL" dirty="0" smtClean="0"/>
              <a:t>Taka sama wydajność</a:t>
            </a:r>
          </a:p>
          <a:p>
            <a:r>
              <a:rPr lang="pl-PL" dirty="0" smtClean="0"/>
              <a:t>Każda ma swoje zalety i wady</a:t>
            </a:r>
          </a:p>
          <a:p>
            <a:r>
              <a:rPr lang="pl-PL" dirty="0" smtClean="0"/>
              <a:t>Każda ma swoich zwolenników i przeciwników</a:t>
            </a:r>
          </a:p>
          <a:p>
            <a:endParaRPr lang="pl-PL" dirty="0" smtClean="0"/>
          </a:p>
          <a:p>
            <a:r>
              <a:rPr lang="pl-PL" dirty="0" smtClean="0"/>
              <a:t>Abstrahując od argumentów każdej ze stron, </a:t>
            </a:r>
            <a:r>
              <a:rPr lang="pl-PL" dirty="0" smtClean="0">
                <a:solidFill>
                  <a:srgbClr val="0070C0"/>
                </a:solidFill>
              </a:rPr>
              <a:t>Direct3D</a:t>
            </a:r>
            <a:r>
              <a:rPr lang="pl-PL" dirty="0" smtClean="0"/>
              <a:t> jest popularniejszy w zastosowaniu do komercyjnych gier</a:t>
            </a:r>
            <a:endParaRPr lang="pl-PL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6000760" y="2571744"/>
          <a:ext cx="2571768" cy="1214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4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Programowanie</a:t>
            </a:r>
          </a:p>
          <a:p>
            <a:pPr lvl="1"/>
            <a:r>
              <a:rPr lang="pl-PL" dirty="0" smtClean="0"/>
              <a:t>Język C++</a:t>
            </a:r>
          </a:p>
          <a:p>
            <a:pPr lvl="1"/>
            <a:r>
              <a:rPr lang="pl-PL" dirty="0" smtClean="0"/>
              <a:t>Wskaźniki</a:t>
            </a:r>
          </a:p>
          <a:p>
            <a:endParaRPr lang="pl-PL" dirty="0" smtClean="0"/>
          </a:p>
          <a:p>
            <a:r>
              <a:rPr lang="pl-PL" dirty="0" smtClean="0"/>
              <a:t>Matematyka</a:t>
            </a:r>
          </a:p>
          <a:p>
            <a:pPr lvl="1"/>
            <a:r>
              <a:rPr lang="pl-PL" dirty="0" smtClean="0"/>
              <a:t>Geometria</a:t>
            </a:r>
            <a:endParaRPr lang="pl-PL" dirty="0"/>
          </a:p>
        </p:txBody>
      </p:sp>
      <p:sp>
        <p:nvSpPr>
          <p:cNvPr id="8" name="Objaśnienie prostokątne zaokrąglone 7"/>
          <p:cNvSpPr/>
          <p:nvPr/>
        </p:nvSpPr>
        <p:spPr>
          <a:xfrm>
            <a:off x="3500430" y="2143116"/>
            <a:ext cx="5143536" cy="3500462"/>
          </a:xfrm>
          <a:prstGeom prst="wedgeRoundRectCallout">
            <a:avLst>
              <a:gd name="adj1" fmla="val -63292"/>
              <a:gd name="adj2" fmla="val 2694"/>
              <a:gd name="adj3" fmla="val 16667"/>
            </a:avLst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 trzeba umieć?</a:t>
            </a:r>
            <a:endParaRPr lang="pl-PL" dirty="0"/>
          </a:p>
        </p:txBody>
      </p:sp>
      <p:sp>
        <p:nvSpPr>
          <p:cNvPr id="4" name="pole tekstowe 3"/>
          <p:cNvSpPr txBox="1"/>
          <p:nvPr/>
        </p:nvSpPr>
        <p:spPr>
          <a:xfrm>
            <a:off x="3643306" y="2285992"/>
            <a:ext cx="4929222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/>
              <a:t>Matematyka</a:t>
            </a:r>
            <a:r>
              <a:rPr lang="pl-PL" b="1" dirty="0" smtClean="0"/>
              <a:t> </a:t>
            </a:r>
            <a:r>
              <a:rPr lang="pl-PL" sz="2000" b="1" dirty="0" smtClean="0"/>
              <a:t>Geometria</a:t>
            </a:r>
            <a:r>
              <a:rPr lang="pl-PL" b="1" dirty="0" smtClean="0"/>
              <a:t> </a:t>
            </a:r>
            <a:r>
              <a:rPr lang="pl-PL" sz="1600" b="1" dirty="0" smtClean="0"/>
              <a:t>analityczna</a:t>
            </a:r>
            <a:r>
              <a:rPr lang="pl-PL" b="1" dirty="0" smtClean="0"/>
              <a:t> </a:t>
            </a:r>
            <a:r>
              <a:rPr lang="pl-PL" sz="1600" b="1" dirty="0" smtClean="0"/>
              <a:t>obliczeniowa</a:t>
            </a:r>
            <a:r>
              <a:rPr lang="pl-PL" b="1" dirty="0" smtClean="0"/>
              <a:t> Układ współrzędnych </a:t>
            </a:r>
            <a:r>
              <a:rPr lang="pl-PL" sz="1600" b="1" dirty="0" smtClean="0"/>
              <a:t>2D 3D </a:t>
            </a:r>
            <a:r>
              <a:rPr lang="pl-PL" sz="1200" b="1" dirty="0" smtClean="0"/>
              <a:t>Prawoskrętny Lewoskrętny</a:t>
            </a:r>
            <a:r>
              <a:rPr lang="pl-PL" b="1" dirty="0" smtClean="0"/>
              <a:t> </a:t>
            </a:r>
            <a:r>
              <a:rPr lang="pl-PL" sz="2000" b="1" dirty="0" smtClean="0"/>
              <a:t>Przestrzeń</a:t>
            </a:r>
            <a:r>
              <a:rPr lang="pl-PL" b="1" dirty="0" smtClean="0"/>
              <a:t> </a:t>
            </a:r>
            <a:r>
              <a:rPr lang="pl-PL" sz="1400" b="1" dirty="0" smtClean="0"/>
              <a:t>świata modelu widoku projekcji światła</a:t>
            </a:r>
            <a:r>
              <a:rPr lang="pl-PL" b="1" dirty="0" smtClean="0"/>
              <a:t> </a:t>
            </a:r>
            <a:r>
              <a:rPr lang="pl-PL" sz="2400" b="1" dirty="0" smtClean="0"/>
              <a:t>Wektor</a:t>
            </a:r>
            <a:r>
              <a:rPr lang="pl-PL" b="1" dirty="0" smtClean="0"/>
              <a:t> </a:t>
            </a:r>
            <a:r>
              <a:rPr lang="pl-PL" sz="1400" b="1" dirty="0" smtClean="0"/>
              <a:t>Normalizacja Iloczyn skalarny Iloczyn wektorowy</a:t>
            </a:r>
            <a:r>
              <a:rPr lang="pl-PL" b="1" dirty="0" smtClean="0"/>
              <a:t> </a:t>
            </a:r>
            <a:r>
              <a:rPr lang="pl-PL" sz="2400" b="1" dirty="0" smtClean="0"/>
              <a:t>Macierz</a:t>
            </a:r>
            <a:r>
              <a:rPr lang="pl-PL" b="1" dirty="0" smtClean="0"/>
              <a:t> Translacja Rotacja Skalowanie </a:t>
            </a:r>
            <a:r>
              <a:rPr lang="pl-PL" sz="1400" b="1" dirty="0" smtClean="0"/>
              <a:t>Odbicie</a:t>
            </a:r>
            <a:r>
              <a:rPr lang="pl-PL" b="1" dirty="0" smtClean="0"/>
              <a:t> </a:t>
            </a:r>
            <a:r>
              <a:rPr lang="pl-PL" sz="1400" b="1" dirty="0" smtClean="0"/>
              <a:t>Ścinanie</a:t>
            </a:r>
            <a:r>
              <a:rPr lang="pl-PL" b="1" dirty="0" smtClean="0"/>
              <a:t> Rzutowanie </a:t>
            </a:r>
            <a:r>
              <a:rPr lang="pl-PL" sz="1400" b="1" dirty="0" smtClean="0"/>
              <a:t>Mnożenie Odwracanie Transpozycja</a:t>
            </a:r>
            <a:r>
              <a:rPr lang="pl-PL" b="1" dirty="0" smtClean="0"/>
              <a:t> </a:t>
            </a:r>
            <a:r>
              <a:rPr lang="pl-PL" sz="1100" b="1" dirty="0" smtClean="0"/>
              <a:t>Współrzędne homogeniczne</a:t>
            </a:r>
            <a:r>
              <a:rPr lang="pl-PL" b="1" dirty="0" smtClean="0"/>
              <a:t> </a:t>
            </a:r>
            <a:r>
              <a:rPr lang="pl-PL" sz="1400" b="1" dirty="0" smtClean="0"/>
              <a:t>Kąty Eulera</a:t>
            </a:r>
            <a:r>
              <a:rPr lang="pl-PL" b="1" dirty="0" smtClean="0"/>
              <a:t> </a:t>
            </a:r>
            <a:r>
              <a:rPr lang="pl-PL" sz="2400" b="1" dirty="0" smtClean="0"/>
              <a:t>Kwaternion</a:t>
            </a:r>
            <a:r>
              <a:rPr lang="pl-PL" b="1" dirty="0" smtClean="0"/>
              <a:t> </a:t>
            </a:r>
            <a:r>
              <a:rPr lang="pl-PL" sz="1400" b="1" dirty="0" smtClean="0"/>
              <a:t>Sfera Płaszczyzna Promień AABB OBB</a:t>
            </a:r>
            <a:r>
              <a:rPr lang="pl-PL" b="1" dirty="0" smtClean="0"/>
              <a:t> Przecięcia</a:t>
            </a:r>
            <a:endParaRPr lang="pl-PL" b="1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5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 trzeba mieć?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>
                <a:solidFill>
                  <a:srgbClr val="0070C0"/>
                </a:solidFill>
              </a:rPr>
              <a:t>IDE</a:t>
            </a:r>
            <a:r>
              <a:rPr lang="pl-PL" dirty="0" smtClean="0"/>
              <a:t> – edytor, kompilator, </a:t>
            </a:r>
            <a:r>
              <a:rPr lang="pl-PL" dirty="0" err="1" smtClean="0"/>
              <a:t>debugger</a:t>
            </a:r>
            <a:endParaRPr lang="pl-PL" dirty="0" smtClean="0"/>
          </a:p>
          <a:p>
            <a:pPr lvl="1"/>
            <a:r>
              <a:rPr lang="pl-PL" dirty="0" smtClean="0"/>
              <a:t>Zalecany: </a:t>
            </a:r>
            <a:r>
              <a:rPr lang="pl-PL" dirty="0" smtClean="0"/>
              <a:t>Microsoft Visual Studio / </a:t>
            </a:r>
            <a:r>
              <a:rPr lang="pl-PL" dirty="0"/>
              <a:t>M</a:t>
            </a:r>
            <a:r>
              <a:rPr lang="pl-PL" dirty="0" smtClean="0"/>
              <a:t>icrosoft Visual C++</a:t>
            </a:r>
          </a:p>
          <a:p>
            <a:pPr lvl="1"/>
            <a:r>
              <a:rPr lang="pl-PL" dirty="0" smtClean="0"/>
              <a:t>W pełni funkcjonalne IDE darmowe także do zastosowań komercyjnych:</a:t>
            </a:r>
            <a:br>
              <a:rPr lang="pl-PL" dirty="0" smtClean="0"/>
            </a:br>
            <a:r>
              <a:rPr lang="pl-PL" dirty="0" smtClean="0">
                <a:solidFill>
                  <a:srgbClr val="0070C0"/>
                </a:solidFill>
              </a:rPr>
              <a:t>Microsoft Visual C++ Express 2005/2008</a:t>
            </a:r>
          </a:p>
          <a:p>
            <a:r>
              <a:rPr lang="pl-PL" dirty="0" err="1" smtClean="0">
                <a:solidFill>
                  <a:srgbClr val="0070C0"/>
                </a:solidFill>
              </a:rPr>
              <a:t>DirectX</a:t>
            </a:r>
            <a:r>
              <a:rPr lang="pl-PL" dirty="0" smtClean="0">
                <a:solidFill>
                  <a:srgbClr val="0070C0"/>
                </a:solidFill>
              </a:rPr>
              <a:t> SDK</a:t>
            </a:r>
            <a:r>
              <a:rPr lang="pl-PL" dirty="0" smtClean="0"/>
              <a:t> – do pobrania za darmo ze strony Microsoftu</a:t>
            </a:r>
          </a:p>
          <a:p>
            <a:pPr lvl="1"/>
            <a:r>
              <a:rPr lang="pl-PL" dirty="0" smtClean="0"/>
              <a:t>Nagłówki i biblioteki</a:t>
            </a:r>
          </a:p>
          <a:p>
            <a:pPr lvl="1"/>
            <a:r>
              <a:rPr lang="pl-PL" dirty="0" smtClean="0"/>
              <a:t>Dokumentacja</a:t>
            </a:r>
          </a:p>
          <a:p>
            <a:pPr lvl="1"/>
            <a:r>
              <a:rPr lang="pl-PL" dirty="0" smtClean="0"/>
              <a:t>Narzędzia</a:t>
            </a:r>
          </a:p>
          <a:p>
            <a:pPr lvl="1"/>
            <a:r>
              <a:rPr lang="pl-PL" dirty="0" smtClean="0"/>
              <a:t>Przykłady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6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Dokumentacja nie gryzie !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472518" cy="4614881"/>
          </a:xfrm>
        </p:spPr>
        <p:txBody>
          <a:bodyPr>
            <a:normAutofit lnSpcReduction="10000"/>
          </a:bodyPr>
          <a:lstStyle/>
          <a:p>
            <a:r>
              <a:rPr lang="pl-PL" dirty="0" smtClean="0"/>
              <a:t>Na samych </a:t>
            </a:r>
            <a:r>
              <a:rPr lang="pl-PL" dirty="0" err="1" smtClean="0"/>
              <a:t>tutorialach</a:t>
            </a:r>
            <a:r>
              <a:rPr lang="pl-PL" dirty="0" smtClean="0"/>
              <a:t> daleko nie zajdziesz</a:t>
            </a:r>
          </a:p>
          <a:p>
            <a:pPr lvl="1"/>
            <a:r>
              <a:rPr lang="pl-PL" dirty="0" smtClean="0"/>
              <a:t>Aby programować, MUSISZ korzystać z dokumentacji</a:t>
            </a:r>
          </a:p>
          <a:p>
            <a:r>
              <a:rPr lang="pl-PL" dirty="0" smtClean="0"/>
              <a:t>Dokumentacja jest po angielsku</a:t>
            </a:r>
          </a:p>
          <a:p>
            <a:pPr lvl="1"/>
            <a:r>
              <a:rPr lang="pl-PL" dirty="0" smtClean="0"/>
              <a:t>Niestety tak już jest...</a:t>
            </a:r>
          </a:p>
          <a:p>
            <a:endParaRPr lang="pl-PL" dirty="0" smtClean="0"/>
          </a:p>
          <a:p>
            <a:r>
              <a:rPr lang="pl-PL" dirty="0" err="1" smtClean="0"/>
              <a:t>Programming</a:t>
            </a:r>
            <a:r>
              <a:rPr lang="pl-PL" dirty="0" smtClean="0"/>
              <a:t> Guide</a:t>
            </a:r>
          </a:p>
          <a:p>
            <a:pPr lvl="1"/>
            <a:r>
              <a:rPr lang="pl-PL" dirty="0" smtClean="0"/>
              <a:t>Opis możliwości Direct3D</a:t>
            </a:r>
            <a:br>
              <a:rPr lang="pl-PL" dirty="0" smtClean="0"/>
            </a:br>
            <a:r>
              <a:rPr lang="pl-PL" dirty="0" smtClean="0"/>
              <a:t>na wysokim poziomie</a:t>
            </a:r>
          </a:p>
          <a:p>
            <a:r>
              <a:rPr lang="pl-PL" dirty="0" err="1" smtClean="0"/>
              <a:t>Reference</a:t>
            </a:r>
            <a:endParaRPr lang="pl-PL" dirty="0" smtClean="0"/>
          </a:p>
          <a:p>
            <a:pPr lvl="1"/>
            <a:r>
              <a:rPr lang="pl-PL" dirty="0" smtClean="0"/>
              <a:t>Dokładna dokumentacja każdej funkcji</a:t>
            </a:r>
          </a:p>
          <a:p>
            <a:pPr lvl="1"/>
            <a:r>
              <a:rPr lang="pl-PL" dirty="0" smtClean="0"/>
              <a:t>Używaj </a:t>
            </a:r>
            <a:r>
              <a:rPr lang="pl-PL" dirty="0" smtClean="0">
                <a:solidFill>
                  <a:srgbClr val="0070C0"/>
                </a:solidFill>
              </a:rPr>
              <a:t>indeksu</a:t>
            </a:r>
            <a:endParaRPr lang="pl-PL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2857496"/>
            <a:ext cx="322769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7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Pierwsze kroki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054485"/>
          </a:xfrm>
        </p:spPr>
        <p:txBody>
          <a:bodyPr/>
          <a:lstStyle/>
          <a:p>
            <a:r>
              <a:rPr lang="pl-PL" dirty="0" smtClean="0"/>
              <a:t>Włączenie nagłówka (#</a:t>
            </a:r>
            <a:r>
              <a:rPr lang="pl-PL" dirty="0" err="1" smtClean="0"/>
              <a:t>include</a:t>
            </a:r>
            <a:r>
              <a:rPr lang="pl-PL" dirty="0" smtClean="0"/>
              <a:t>): </a:t>
            </a:r>
            <a:r>
              <a:rPr lang="pl-PL" dirty="0" smtClean="0">
                <a:solidFill>
                  <a:srgbClr val="0070C0"/>
                </a:solidFill>
              </a:rPr>
              <a:t>&lt;d3d9.h&gt;</a:t>
            </a:r>
          </a:p>
          <a:p>
            <a:pPr lvl="1"/>
            <a:r>
              <a:rPr lang="pl-PL" dirty="0" smtClean="0"/>
              <a:t>Jeśli korzystasz z dodatku D3DX, włącz ZAMIAST NIEGO: </a:t>
            </a:r>
            <a:r>
              <a:rPr lang="pl-PL" dirty="0" smtClean="0">
                <a:solidFill>
                  <a:srgbClr val="0070C0"/>
                </a:solidFill>
              </a:rPr>
              <a:t>&lt;d3dx9.h&gt;</a:t>
            </a:r>
          </a:p>
          <a:p>
            <a:endParaRPr lang="pl-PL" dirty="0" smtClean="0"/>
          </a:p>
          <a:p>
            <a:r>
              <a:rPr lang="pl-PL" dirty="0" err="1" smtClean="0"/>
              <a:t>Linkowanie</a:t>
            </a:r>
            <a:r>
              <a:rPr lang="pl-PL" dirty="0" smtClean="0"/>
              <a:t> biblioteki: </a:t>
            </a:r>
            <a:r>
              <a:rPr lang="pl-PL" dirty="0" smtClean="0">
                <a:solidFill>
                  <a:srgbClr val="0070C0"/>
                </a:solidFill>
              </a:rPr>
              <a:t>d3d9.lib</a:t>
            </a:r>
          </a:p>
          <a:p>
            <a:pPr lvl="1"/>
            <a:r>
              <a:rPr lang="pl-PL" dirty="0" smtClean="0"/>
              <a:t>Jeśli korzystasz z dodatku D3DX, </a:t>
            </a:r>
            <a:r>
              <a:rPr lang="pl-PL" dirty="0" err="1" smtClean="0"/>
              <a:t>zlinkuj</a:t>
            </a:r>
            <a:r>
              <a:rPr lang="pl-PL" dirty="0" smtClean="0"/>
              <a:t> OPRÓCZ NIEGO: </a:t>
            </a:r>
            <a:r>
              <a:rPr lang="pl-PL" dirty="0" smtClean="0">
                <a:solidFill>
                  <a:srgbClr val="0070C0"/>
                </a:solidFill>
              </a:rPr>
              <a:t>d3dx9.lib</a:t>
            </a:r>
          </a:p>
          <a:p>
            <a:pPr lvl="1"/>
            <a:r>
              <a:rPr lang="pl-PL" dirty="0" smtClean="0"/>
              <a:t>Jeśli korzystasz z funkcji do obsługi błędów: </a:t>
            </a:r>
            <a:r>
              <a:rPr lang="pl-PL" dirty="0" smtClean="0">
                <a:solidFill>
                  <a:srgbClr val="0070C0"/>
                </a:solidFill>
              </a:rPr>
              <a:t>dxerr9.lib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8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Obiekt Direct3D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IDirect3D9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*g_D3D;</a:t>
            </a: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// Utworzenie</a:t>
            </a: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g_D3D = </a:t>
            </a:r>
            <a:r>
              <a:rPr lang="pl-PL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Direct3DCreate9(D3D_SDK_VERSION)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// Usunięcie</a:t>
            </a: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g_D3D-&gt;</a:t>
            </a:r>
            <a:r>
              <a:rPr lang="pl-PL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Release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buNone/>
            </a:pPr>
            <a:endParaRPr lang="pl-PL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pl-PL" dirty="0" smtClean="0"/>
              <a:t>Obiekt Direct3D to podstawowy obiekt – z niego powstają kolejne</a:t>
            </a:r>
          </a:p>
          <a:p>
            <a:r>
              <a:rPr lang="pl-PL" dirty="0" err="1" smtClean="0"/>
              <a:t>DirectX</a:t>
            </a:r>
            <a:r>
              <a:rPr lang="pl-PL" dirty="0" smtClean="0"/>
              <a:t> ma interfejs typu COM</a:t>
            </a:r>
          </a:p>
          <a:p>
            <a:pPr lvl="1"/>
            <a:r>
              <a:rPr lang="pl-PL" dirty="0" smtClean="0"/>
              <a:t>Większość funkcji informuje o niepowodzeniu zwracając wartość typu </a:t>
            </a:r>
            <a:r>
              <a:rPr lang="pl-PL" dirty="0" smtClean="0">
                <a:solidFill>
                  <a:srgbClr val="0070C0"/>
                </a:solidFill>
              </a:rPr>
              <a:t>HRESULT</a:t>
            </a:r>
          </a:p>
          <a:p>
            <a:pPr lvl="1"/>
            <a:r>
              <a:rPr lang="pl-PL" dirty="0" smtClean="0"/>
              <a:t>Wszelkie obiekty zwalnia się metodą </a:t>
            </a:r>
            <a:r>
              <a:rPr lang="pl-PL" dirty="0" err="1" smtClean="0">
                <a:solidFill>
                  <a:srgbClr val="0070C0"/>
                </a:solidFill>
              </a:rPr>
              <a:t>Release</a:t>
            </a:r>
            <a:endParaRPr lang="pl-PL" dirty="0" smtClean="0">
              <a:solidFill>
                <a:srgbClr val="0070C0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9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Caps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5829312" cy="4525963"/>
          </a:xfrm>
        </p:spPr>
        <p:txBody>
          <a:bodyPr>
            <a:normAutofit lnSpcReduction="10000"/>
          </a:bodyPr>
          <a:lstStyle/>
          <a:p>
            <a:r>
              <a:rPr lang="pl-PL" dirty="0" smtClean="0"/>
              <a:t>Dla użytkownika kartę graficzną cechuje ilość pamięci, częstotliwość taktowania itp.</a:t>
            </a:r>
          </a:p>
          <a:p>
            <a:r>
              <a:rPr lang="pl-PL" dirty="0" smtClean="0"/>
              <a:t>Dla programisty kartę graficzną opisują </a:t>
            </a:r>
            <a:r>
              <a:rPr lang="pl-PL" i="1" dirty="0" err="1" smtClean="0"/>
              <a:t>Capabilities</a:t>
            </a:r>
            <a:r>
              <a:rPr lang="pl-PL" dirty="0" smtClean="0"/>
              <a:t> – możliwości</a:t>
            </a:r>
          </a:p>
          <a:p>
            <a:pPr lvl="1"/>
            <a:r>
              <a:rPr lang="pl-PL" dirty="0" smtClean="0"/>
              <a:t>Funkcja </a:t>
            </a:r>
            <a:r>
              <a:rPr lang="pl-PL" dirty="0" err="1" smtClean="0">
                <a:solidFill>
                  <a:srgbClr val="0070C0"/>
                </a:solidFill>
              </a:rPr>
              <a:t>GetDeviceCaps</a:t>
            </a:r>
            <a:r>
              <a:rPr lang="pl-PL" dirty="0" smtClean="0"/>
              <a:t>, struktura </a:t>
            </a:r>
            <a:r>
              <a:rPr lang="pl-PL" dirty="0" smtClean="0">
                <a:solidFill>
                  <a:srgbClr val="0070C0"/>
                </a:solidFill>
              </a:rPr>
              <a:t>D3DCAPS9</a:t>
            </a:r>
          </a:p>
          <a:p>
            <a:pPr lvl="1"/>
            <a:r>
              <a:rPr lang="pl-PL" dirty="0" smtClean="0"/>
              <a:t>Dodatkowo można sprawdzić wsparcie dla danego formatu w danym zastosowaniu – funkcja </a:t>
            </a:r>
            <a:r>
              <a:rPr lang="pl-PL" dirty="0" err="1" smtClean="0">
                <a:solidFill>
                  <a:srgbClr val="0070C0"/>
                </a:solidFill>
              </a:rPr>
              <a:t>CheckDeviceFormat</a:t>
            </a:r>
            <a:endParaRPr lang="pl-PL" dirty="0" smtClean="0">
              <a:solidFill>
                <a:srgbClr val="0070C0"/>
              </a:solidFill>
            </a:endParaRPr>
          </a:p>
          <a:p>
            <a:pPr lvl="1"/>
            <a:r>
              <a:rPr lang="pl-PL" dirty="0" smtClean="0"/>
              <a:t>Razem ponad 500 różnych parametrów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10</a:t>
            </a:fld>
            <a:endParaRPr lang="pl-PL"/>
          </a:p>
        </p:txBody>
      </p:sp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2142148"/>
            <a:ext cx="2690364" cy="4026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Enumeracja urządzeń i trybów graficznych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268799"/>
          </a:xfrm>
        </p:spPr>
        <p:txBody>
          <a:bodyPr/>
          <a:lstStyle/>
          <a:p>
            <a:r>
              <a:rPr lang="pl-PL" dirty="0" smtClean="0"/>
              <a:t>Klasa IDirect3D9 posiada metody do enumeracji dostępnych urządzeń graficznych...</a:t>
            </a:r>
          </a:p>
          <a:p>
            <a:pPr lvl="1"/>
            <a:r>
              <a:rPr lang="pl-PL" dirty="0" err="1" smtClean="0">
                <a:solidFill>
                  <a:srgbClr val="0070C0"/>
                </a:solidFill>
              </a:rPr>
              <a:t>GetAdapterCount</a:t>
            </a:r>
            <a:r>
              <a:rPr lang="pl-PL" dirty="0" smtClean="0"/>
              <a:t>, </a:t>
            </a:r>
            <a:r>
              <a:rPr lang="pl-PL" dirty="0" err="1" smtClean="0">
                <a:solidFill>
                  <a:srgbClr val="0070C0"/>
                </a:solidFill>
              </a:rPr>
              <a:t>GetAdapterIdentifier</a:t>
            </a:r>
            <a:r>
              <a:rPr lang="pl-PL" dirty="0" smtClean="0"/>
              <a:t>, </a:t>
            </a:r>
            <a:r>
              <a:rPr lang="pl-PL" dirty="0" err="1" smtClean="0">
                <a:solidFill>
                  <a:srgbClr val="0070C0"/>
                </a:solidFill>
              </a:rPr>
              <a:t>GetAdapterDisplayMode</a:t>
            </a:r>
            <a:endParaRPr lang="pl-PL" dirty="0" smtClean="0">
              <a:solidFill>
                <a:srgbClr val="0070C0"/>
              </a:solidFill>
            </a:endParaRPr>
          </a:p>
          <a:p>
            <a:pPr lvl="1"/>
            <a:r>
              <a:rPr lang="pl-PL" dirty="0" smtClean="0"/>
              <a:t>Przydatne przy wsparciu dla wielu monitorów</a:t>
            </a:r>
          </a:p>
          <a:p>
            <a:r>
              <a:rPr lang="pl-PL" dirty="0" smtClean="0"/>
              <a:t>...oraz dostępnych trybów graficznych wybranego urządzenia</a:t>
            </a:r>
          </a:p>
          <a:p>
            <a:pPr lvl="1"/>
            <a:r>
              <a:rPr lang="pl-PL" dirty="0" err="1" smtClean="0">
                <a:solidFill>
                  <a:srgbClr val="0070C0"/>
                </a:solidFill>
              </a:rPr>
              <a:t>GetAdapterModeCount</a:t>
            </a:r>
            <a:r>
              <a:rPr lang="pl-PL" dirty="0" smtClean="0"/>
              <a:t>, </a:t>
            </a:r>
            <a:r>
              <a:rPr lang="pl-PL" dirty="0" err="1" smtClean="0">
                <a:solidFill>
                  <a:srgbClr val="0070C0"/>
                </a:solidFill>
              </a:rPr>
              <a:t>EnumAdapterModes</a:t>
            </a:r>
            <a:endParaRPr lang="pl-PL" dirty="0" smtClean="0">
              <a:solidFill>
                <a:srgbClr val="0070C0"/>
              </a:solidFill>
            </a:endParaRPr>
          </a:p>
          <a:p>
            <a:pPr lvl="1"/>
            <a:r>
              <a:rPr lang="pl-PL" dirty="0" smtClean="0"/>
              <a:t>Rozdzielczość, częstotliwość odświeżania, format bufora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11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Zarejestrowanie klasy okna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Zanim zaczniemy z Direct3D, musimy poznać trochę </a:t>
            </a:r>
            <a:r>
              <a:rPr lang="pl-PL" dirty="0" err="1" smtClean="0"/>
              <a:t>WinAPI</a:t>
            </a:r>
            <a:endParaRPr lang="pl-PL" dirty="0" smtClean="0"/>
          </a:p>
          <a:p>
            <a:pPr lvl="1"/>
            <a:r>
              <a:rPr lang="pl-PL" dirty="0" smtClean="0"/>
              <a:t>Nawet aplikacja pełnoekranowa ma okno</a:t>
            </a:r>
            <a:endParaRPr lang="pl-PL" dirty="0"/>
          </a:p>
          <a:p>
            <a:pPr>
              <a:buNone/>
            </a:pPr>
            <a:endParaRPr lang="pl-PL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2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WNDCLASSEX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wcx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wcx.cbSize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sizeof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(WNDCLASSEX);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wcx.style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CS_DBLCLKS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wcx.lpfnWndProc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&amp;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WndProc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wcx.cbClsExtra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0;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wcx.cbWndExtra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0;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wcx.hInstance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hInstance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wcx.hIcon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LoadIcon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(NULL,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IDI_APPLICATION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wcx.hCursor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LoadCursor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(NULL,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IDC_ARROW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wcx.hbrBackground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NULL;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wcx.lpszMenuName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NULL;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wcx.lpszClassName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"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NASZA_KLASA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";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wcx.hIconSm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NULL;</a:t>
            </a:r>
          </a:p>
          <a:p>
            <a:pPr>
              <a:buNone/>
            </a:pPr>
            <a:r>
              <a:rPr lang="pl-PL" sz="12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RegisterClassEx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(&amp;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wcx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);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12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Utworzenie okna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054485"/>
          </a:xfrm>
        </p:spPr>
        <p:txBody>
          <a:bodyPr/>
          <a:lstStyle/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DWORD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dwStyle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if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(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FullScreen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	Style =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WS_POPUP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|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WS_SYSMENU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|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WS_VISIBLE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else</a:t>
            </a:r>
            <a:endParaRPr lang="pl-PL" sz="1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	Style =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WS_OVERLAPPED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|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WS_CAPTION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|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WS_SYSMENU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|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WS_THICKFRAME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|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WS_MINIMIZEBOX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|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WS_MAXIMIZEBOX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|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WS_VISIBLE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endParaRPr lang="pl-PL" sz="1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RECT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rc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= { 0,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0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Width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Height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};</a:t>
            </a:r>
          </a:p>
          <a:p>
            <a:pPr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AdjustWindowRect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(&amp;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rc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, Style,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false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endParaRPr lang="pl-PL" sz="1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4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HWND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g_Wnd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g_Wnd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4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CreateWindow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("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NASZA_KLASA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", "TYTUŁ", Style,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CW_USEDEFAULT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CW_USEDEFAULT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rc.right-rc.left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rc.bottom-rc.top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,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	0,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0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hInstance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, 0);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13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Urządzenie Direct3D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929222"/>
          </a:xfrm>
        </p:spPr>
        <p:txBody>
          <a:bodyPr/>
          <a:lstStyle/>
          <a:p>
            <a:pPr>
              <a:buNone/>
            </a:pPr>
            <a:r>
              <a:rPr lang="pl-PL" sz="12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D3DPRESENT_PARAMETERS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pp.BackBufferWidth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Width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pp.BackBufferHeight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Height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pp.BackBufferFormat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D3DFMT_A8R8G8B8;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pp.BackBufferCount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1;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pp.MultiSampleType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D3DMULTISAMPLE_NONE;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pp.MultiSampleQuality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0;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pp.SwapEffect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D3DSWAPEFFECT_DISCARD;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pp.hDeviceWindow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g_Wnd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pp.Windowed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!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FullScreen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pp.EnableAutoDepthStencil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true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pp.AutoDepthStencilFormat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D3DFMT_D24S8;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pp.Flags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0;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pp.FullScreen_RefreshRateInHz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(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FullScreen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? 60 : 0);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pp.PresentationInterval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D3DPRESENT_INTERVAL_IMMEDIATE;</a:t>
            </a:r>
          </a:p>
          <a:p>
            <a:pPr>
              <a:buNone/>
            </a:pPr>
            <a:endParaRPr lang="pl-PL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// Utworzenie</a:t>
            </a:r>
          </a:p>
          <a:p>
            <a:pPr>
              <a:buNone/>
            </a:pPr>
            <a:r>
              <a:rPr lang="pl-PL" sz="12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IDirect3DDevice9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*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g_Dev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hr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g_D3D-&gt;</a:t>
            </a:r>
            <a:r>
              <a:rPr lang="pl-PL" sz="12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CreateDevice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(D3DADAPTER_DEFAULT, D3DDEVTYPE_HAL,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g_Wnd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,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	D3DCREATE_HARDWARE_VERTEXPROCESSING, &amp;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, &amp;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g_Dev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// Usunięcie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g_Dev-&gt;Release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();</a:t>
            </a:r>
            <a:endParaRPr lang="pl-PL" sz="1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14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Urządzenie Direct3D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929222"/>
          </a:xfrm>
        </p:spPr>
        <p:txBody>
          <a:bodyPr/>
          <a:lstStyle/>
          <a:p>
            <a:pPr>
              <a:buNone/>
            </a:pPr>
            <a:r>
              <a:rPr lang="pl-PL" sz="12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D3DPRESENT_PARAMETERS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pp.BackBufferWidth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Width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pp.BackBufferHeight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Height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pp.BackBufferFormat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D3DFMT_A8R8G8B8;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pp.BackBufferCount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1;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pp.MultiSampleType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D3DMULTISAMPLE_NONE;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pp.MultiSampleQuality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0;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pp.SwapEffect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D3DSWAPEFFECT_DISCARD;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pp.hDeviceWindow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g_Wnd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pp.Windowed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!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FullScreen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pp.EnableAutoDepthStencil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true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pp.AutoDepthStencilFormat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D3DFMT_D24S8;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pp.Flags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0;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pp.FullScreen_RefreshRateInHz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(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FullScreen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? 60 : 0);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pp.PresentationInterval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D3DPRESENT_INTERVAL_IMMEDIATE;</a:t>
            </a:r>
          </a:p>
          <a:p>
            <a:pPr>
              <a:buNone/>
            </a:pPr>
            <a:endParaRPr lang="pl-PL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// Utworzenie</a:t>
            </a:r>
          </a:p>
          <a:p>
            <a:pPr>
              <a:buNone/>
            </a:pPr>
            <a:r>
              <a:rPr lang="pl-PL" sz="12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IDirect3DDevice9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*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g_Dev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hr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g_D3D-&gt;</a:t>
            </a:r>
            <a:r>
              <a:rPr lang="pl-PL" sz="12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CreateDevice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(D3DADAPTER_DEFAULT, D3DDEVTYPE_HAL,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g_Wnd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,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	D3DCREATE_HARDWARE_VERTEXPROCESSING, &amp;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, &amp;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g_Dev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// Usunięcie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g_Dev-&gt;Release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();</a:t>
            </a:r>
            <a:endParaRPr lang="pl-PL" sz="1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Objaśnienie prostokątne zaokrąglone 9"/>
          <p:cNvSpPr/>
          <p:nvPr/>
        </p:nvSpPr>
        <p:spPr>
          <a:xfrm>
            <a:off x="5072066" y="1643050"/>
            <a:ext cx="3214710" cy="500066"/>
          </a:xfrm>
          <a:prstGeom prst="wedgeRoundRectCallout">
            <a:avLst>
              <a:gd name="adj1" fmla="val -106166"/>
              <a:gd name="adj2" fmla="val 9167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400" b="1" dirty="0" smtClean="0"/>
              <a:t>Rozdzielczość w pikselach</a:t>
            </a:r>
            <a:endParaRPr lang="pl-PL" sz="1400" b="1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15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Urządzenie Direct3D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929222"/>
          </a:xfrm>
        </p:spPr>
        <p:txBody>
          <a:bodyPr/>
          <a:lstStyle/>
          <a:p>
            <a:pPr>
              <a:buNone/>
            </a:pPr>
            <a:r>
              <a:rPr lang="pl-PL" sz="12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D3DPRESENT_PARAMETERS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pp.BackBufferWidth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Width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pp.BackBufferHeight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Height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pp.BackBufferFormat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D3DFMT_A8R8G8B8;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pp.BackBufferCount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1;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pp.MultiSampleType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D3DMULTISAMPLE_NONE;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pp.MultiSampleQuality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0;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pp.SwapEffect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D3DSWAPEFFECT_DISCARD;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pp.hDeviceWindow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g_Wnd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pp.Windowed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!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FullScreen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pp.EnableAutoDepthStencil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true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pp.AutoDepthStencilFormat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D3DFMT_D24S8;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pp.Flags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0;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pp.FullScreen_RefreshRateInHz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(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FullScreen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? 60 : 0);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pp.PresentationInterval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D3DPRESENT_INTERVAL_IMMEDIATE;</a:t>
            </a:r>
          </a:p>
          <a:p>
            <a:pPr>
              <a:buNone/>
            </a:pPr>
            <a:endParaRPr lang="pl-PL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// Utworzenie</a:t>
            </a:r>
          </a:p>
          <a:p>
            <a:pPr>
              <a:buNone/>
            </a:pPr>
            <a:r>
              <a:rPr lang="pl-PL" sz="12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IDirect3DDevice9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*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g_Dev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hr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g_D3D-&gt;</a:t>
            </a:r>
            <a:r>
              <a:rPr lang="pl-PL" sz="12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CreateDevice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(D3DADAPTER_DEFAULT, D3DDEVTYPE_HAL,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g_Wnd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,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	D3DCREATE_HARDWARE_VERTEXPROCESSING, &amp;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, &amp;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g_Dev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// Usunięcie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g_Dev-&gt;Release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();</a:t>
            </a:r>
            <a:endParaRPr lang="pl-PL" sz="1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Objaśnienie prostokątne zaokrąglone 9"/>
          <p:cNvSpPr/>
          <p:nvPr/>
        </p:nvSpPr>
        <p:spPr>
          <a:xfrm>
            <a:off x="5072066" y="3214686"/>
            <a:ext cx="3214710" cy="500066"/>
          </a:xfrm>
          <a:prstGeom prst="wedgeRoundRectCallout">
            <a:avLst>
              <a:gd name="adj1" fmla="val -110907"/>
              <a:gd name="adj2" fmla="val 28214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Tx/>
              <a:buChar char="-"/>
            </a:pPr>
            <a:r>
              <a:rPr lang="pl-PL" sz="1400" b="1" dirty="0" smtClean="0"/>
              <a:t>TRUE – W oknie</a:t>
            </a:r>
          </a:p>
          <a:p>
            <a:pPr>
              <a:buFontTx/>
              <a:buChar char="-"/>
            </a:pPr>
            <a:r>
              <a:rPr lang="pl-PL" sz="1400" b="1" dirty="0" smtClean="0"/>
              <a:t> FALSE – Pełny ekran</a:t>
            </a:r>
            <a:endParaRPr lang="pl-PL" sz="1400" b="1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16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Urządzenie Direct3D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929222"/>
          </a:xfrm>
        </p:spPr>
        <p:txBody>
          <a:bodyPr/>
          <a:lstStyle/>
          <a:p>
            <a:pPr>
              <a:buNone/>
            </a:pPr>
            <a:r>
              <a:rPr lang="pl-PL" sz="12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D3DPRESENT_PARAMETERS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pp.BackBufferWidth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Width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pp.BackBufferHeight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Height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pp.BackBufferFormat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D3DFMT_A8R8G8B8;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pp.BackBufferCount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1;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pp.MultiSampleType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D3DMULTISAMPLE_NONE;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pp.MultiSampleQuality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0;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pp.SwapEffect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D3DSWAPEFFECT_DISCARD;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pp.hDeviceWindow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g_Wnd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pp.Windowed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!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FullScreen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pp.EnableAutoDepthStencil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true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pp.AutoDepthStencilFormat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D3DFMT_D24S8;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pp.Flags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0;</a:t>
            </a:r>
          </a:p>
          <a:p>
            <a:pPr>
              <a:buNone/>
            </a:pPr>
            <a:r>
              <a:rPr lang="pl-PL" sz="12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pp.FullScreen_RefreshRateInHz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(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FullScreen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? 60 : 0);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pp.PresentationInterval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D3DPRESENT_INTERVAL_IMMEDIATE;</a:t>
            </a:r>
          </a:p>
          <a:p>
            <a:pPr>
              <a:buNone/>
            </a:pPr>
            <a:endParaRPr lang="pl-PL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// Utworzenie</a:t>
            </a:r>
          </a:p>
          <a:p>
            <a:pPr>
              <a:buNone/>
            </a:pPr>
            <a:r>
              <a:rPr lang="pl-PL" sz="12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IDirect3DDevice9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*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g_Dev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hr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g_D3D-&gt;</a:t>
            </a:r>
            <a:r>
              <a:rPr lang="pl-PL" sz="12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CreateDevice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(D3DADAPTER_DEFAULT, D3DDEVTYPE_HAL,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g_Wnd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,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	D3DCREATE_HARDWARE_VERTEXPROCESSING, &amp;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, &amp;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g_Dev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// Usunięcie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g_Dev-&gt;Release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();</a:t>
            </a:r>
            <a:endParaRPr lang="pl-PL" sz="1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Objaśnienie prostokątne zaokrąglone 9"/>
          <p:cNvSpPr/>
          <p:nvPr/>
        </p:nvSpPr>
        <p:spPr>
          <a:xfrm>
            <a:off x="5143504" y="3214686"/>
            <a:ext cx="3214710" cy="500066"/>
          </a:xfrm>
          <a:prstGeom prst="wedgeRoundRectCallout">
            <a:avLst>
              <a:gd name="adj1" fmla="val -67055"/>
              <a:gd name="adj2" fmla="val 180594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400" b="1" dirty="0" smtClean="0"/>
              <a:t>Częstotliwość odświeżania [Hz]</a:t>
            </a:r>
            <a:endParaRPr lang="pl-PL" sz="1400" b="1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17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Urządzenie Direct3D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929222"/>
          </a:xfrm>
        </p:spPr>
        <p:txBody>
          <a:bodyPr/>
          <a:lstStyle/>
          <a:p>
            <a:pPr>
              <a:buNone/>
            </a:pPr>
            <a:r>
              <a:rPr lang="pl-PL" sz="12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D3DPRESENT_PARAMETERS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pp.BackBufferWidth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Width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pp.BackBufferHeight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Height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pp.BackBufferFormat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D3DFMT_A8R8G8B8;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pp.BackBufferCount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1;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pp.MultiSampleType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D3DMULTISAMPLE_NONE;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pp.MultiSampleQuality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0;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pp.SwapEffect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D3DSWAPEFFECT_DISCARD;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pp.hDeviceWindow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g_Wnd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pp.Windowed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!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FullScreen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pp.EnableAutoDepthStencil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true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pp.AutoDepthStencilFormat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D3DFMT_D24S8;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pp.Flags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0;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pp.FullScreen_RefreshRateInHz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(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FullScreen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? 60 : 0);</a:t>
            </a:r>
          </a:p>
          <a:p>
            <a:pPr>
              <a:buNone/>
            </a:pPr>
            <a:r>
              <a:rPr lang="pl-PL" sz="12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pp.PresentationInterval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D3DPRESENT_INTERVAL_IMMEDIATE;</a:t>
            </a:r>
          </a:p>
          <a:p>
            <a:pPr>
              <a:buNone/>
            </a:pPr>
            <a:endParaRPr lang="pl-PL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// Utworzenie</a:t>
            </a:r>
          </a:p>
          <a:p>
            <a:pPr>
              <a:buNone/>
            </a:pPr>
            <a:r>
              <a:rPr lang="pl-PL" sz="12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IDirect3DDevice9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*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g_Dev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hr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g_D3D-&gt;</a:t>
            </a:r>
            <a:r>
              <a:rPr lang="pl-PL" sz="12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CreateDevice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(D3DADAPTER_DEFAULT, D3DDEVTYPE_HAL,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g_Wnd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,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	D3DCREATE_HARDWARE_VERTEXPROCESSING, &amp;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pp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, &amp;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g_Dev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// Usunięcie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g_Dev-&gt;Release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();</a:t>
            </a:r>
            <a:endParaRPr lang="pl-PL" sz="1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Objaśnienie prostokątne zaokrąglone 9"/>
          <p:cNvSpPr/>
          <p:nvPr/>
        </p:nvSpPr>
        <p:spPr>
          <a:xfrm>
            <a:off x="4786314" y="2071678"/>
            <a:ext cx="4000528" cy="1428760"/>
          </a:xfrm>
          <a:prstGeom prst="wedgeRoundRectCallout">
            <a:avLst>
              <a:gd name="adj1" fmla="val -29198"/>
              <a:gd name="adj2" fmla="val 123261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l-PL" sz="1400" b="1" dirty="0" smtClean="0">
                <a:latin typeface="Arial" pitchFamily="34" charset="0"/>
                <a:cs typeface="Arial" pitchFamily="34" charset="0"/>
              </a:rPr>
              <a:t>Synchronizacja pionowa</a:t>
            </a:r>
          </a:p>
          <a:p>
            <a:pPr>
              <a:buFontTx/>
              <a:buChar char="-"/>
            </a:pPr>
            <a:r>
              <a:rPr lang="pl-PL" sz="1400" b="1" dirty="0" smtClean="0">
                <a:latin typeface="Arial" pitchFamily="34" charset="0"/>
                <a:cs typeface="Arial" pitchFamily="34" charset="0"/>
              </a:rPr>
              <a:t> D3DPRESENT_INTERVAL_IMMEDIATE – wyłączona</a:t>
            </a:r>
          </a:p>
          <a:p>
            <a:pPr>
              <a:buFontTx/>
              <a:buChar char="-"/>
            </a:pPr>
            <a:r>
              <a:rPr lang="pl-PL" sz="1400" b="1" dirty="0" smtClean="0">
                <a:latin typeface="Arial" pitchFamily="34" charset="0"/>
                <a:cs typeface="Arial" pitchFamily="34" charset="0"/>
              </a:rPr>
              <a:t> D3DPRESENT_INTERVAL_DEFAULT – włączona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18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Pętla gry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pl-PL" dirty="0" smtClean="0"/>
              <a:t>Trzy modele działania aplikacji</a:t>
            </a:r>
          </a:p>
          <a:p>
            <a:pPr>
              <a:buNone/>
            </a:pPr>
            <a:endParaRPr lang="pl-PL" dirty="0" smtClean="0"/>
          </a:p>
          <a:p>
            <a:pPr marL="457200" indent="-457200">
              <a:buFont typeface="+mj-lt"/>
              <a:buAutoNum type="arabicPeriod"/>
            </a:pPr>
            <a:r>
              <a:rPr lang="pl-PL" dirty="0" smtClean="0"/>
              <a:t>Wczytaj dane wejściowe </a:t>
            </a:r>
            <a:r>
              <a:rPr lang="pl-PL" dirty="0" smtClean="0"/>
              <a:t>-&gt; </a:t>
            </a:r>
            <a:r>
              <a:rPr lang="pl-PL" dirty="0" smtClean="0"/>
              <a:t>Obliczenia </a:t>
            </a:r>
            <a:r>
              <a:rPr lang="pl-PL" dirty="0" smtClean="0"/>
              <a:t>-&gt; </a:t>
            </a:r>
            <a:r>
              <a:rPr lang="pl-PL" dirty="0" smtClean="0"/>
              <a:t>Zapisz dane wyjściowe </a:t>
            </a:r>
            <a:r>
              <a:rPr lang="pl-PL" dirty="0" smtClean="0"/>
              <a:t>-&gt; </a:t>
            </a:r>
            <a:r>
              <a:rPr lang="pl-PL" dirty="0" smtClean="0"/>
              <a:t>Koniec</a:t>
            </a:r>
          </a:p>
          <a:p>
            <a:pPr marL="857250" lvl="1" indent="-457200"/>
            <a:r>
              <a:rPr lang="pl-PL" dirty="0" smtClean="0"/>
              <a:t>Przykłady edukacyjne, programy naukowe, skrypty administracyjne</a:t>
            </a:r>
          </a:p>
          <a:p>
            <a:pPr marL="457200" indent="-457200">
              <a:buFont typeface="+mj-lt"/>
              <a:buAutoNum type="arabicPeriod"/>
            </a:pPr>
            <a:r>
              <a:rPr lang="pl-PL" dirty="0" smtClean="0"/>
              <a:t>Pętla { Czekaj na komunikat </a:t>
            </a:r>
            <a:r>
              <a:rPr lang="pl-PL" dirty="0" smtClean="0"/>
              <a:t>-&gt; </a:t>
            </a:r>
            <a:r>
              <a:rPr lang="pl-PL" dirty="0" smtClean="0"/>
              <a:t>Przetwórz komunikat }</a:t>
            </a:r>
          </a:p>
          <a:p>
            <a:pPr marL="857250" lvl="1" indent="-457200"/>
            <a:r>
              <a:rPr lang="pl-PL" dirty="0" smtClean="0"/>
              <a:t>Aplikacje okienkowe</a:t>
            </a:r>
          </a:p>
          <a:p>
            <a:pPr marL="457200" indent="-457200">
              <a:buFont typeface="+mj-lt"/>
              <a:buAutoNum type="arabicPeriod"/>
            </a:pPr>
            <a:r>
              <a:rPr lang="pl-PL" dirty="0" smtClean="0"/>
              <a:t>Pętla { Jeśli jest komunikat { Przetwórz komunikat } &gt; Obliczenia </a:t>
            </a:r>
            <a:r>
              <a:rPr lang="pl-PL" dirty="0" smtClean="0"/>
              <a:t>-&gt; </a:t>
            </a:r>
            <a:r>
              <a:rPr lang="pl-PL" dirty="0" smtClean="0"/>
              <a:t>Rysowanie }</a:t>
            </a:r>
          </a:p>
          <a:p>
            <a:pPr marL="857250" lvl="1" indent="-457200"/>
            <a:r>
              <a:rPr lang="pl-PL" dirty="0" smtClean="0">
                <a:solidFill>
                  <a:srgbClr val="0070C0"/>
                </a:solidFill>
              </a:rPr>
              <a:t>Gry</a:t>
            </a:r>
            <a:endParaRPr lang="pl-PL" dirty="0">
              <a:solidFill>
                <a:srgbClr val="0070C0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19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Pętla gry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MSG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msg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msg.message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WM_NULL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while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(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msg.message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!=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WM_QUIT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if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(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PeekMessage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(&amp;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msg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, 0,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0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0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PM_REMOVE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))</a:t>
            </a: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 {</a:t>
            </a: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TranslateMessage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(&amp;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msg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DispatchMessage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(&amp;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msg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6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Update</a:t>
            </a:r>
            <a:r>
              <a:rPr lang="pl-PL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Draw();</a:t>
            </a: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pl-PL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Objaśnienie prostokątne zaokrąglone 3"/>
          <p:cNvSpPr/>
          <p:nvPr/>
        </p:nvSpPr>
        <p:spPr>
          <a:xfrm>
            <a:off x="4643438" y="1785926"/>
            <a:ext cx="4143404" cy="785818"/>
          </a:xfrm>
          <a:prstGeom prst="wedgeRoundRectCallout">
            <a:avLst>
              <a:gd name="adj1" fmla="val -84511"/>
              <a:gd name="adj2" fmla="val 77046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l-PL" sz="1400" b="1" dirty="0" smtClean="0"/>
              <a:t>- </a:t>
            </a:r>
            <a:r>
              <a:rPr lang="pl-PL" sz="1400" b="1" dirty="0" err="1" smtClean="0"/>
              <a:t>GetMessage</a:t>
            </a:r>
            <a:r>
              <a:rPr lang="pl-PL" sz="1400" b="1" dirty="0" smtClean="0"/>
              <a:t> blokuje czekając na komunikat</a:t>
            </a:r>
          </a:p>
          <a:p>
            <a:r>
              <a:rPr lang="pl-PL" sz="1400" b="1" dirty="0" smtClean="0"/>
              <a:t>- </a:t>
            </a:r>
            <a:r>
              <a:rPr lang="pl-PL" sz="1400" b="1" dirty="0" err="1" smtClean="0"/>
              <a:t>PeekMessage</a:t>
            </a:r>
            <a:r>
              <a:rPr lang="pl-PL" sz="1400" b="1" dirty="0" smtClean="0"/>
              <a:t> nie blokuje</a:t>
            </a:r>
            <a:endParaRPr lang="pl-PL" sz="1400" b="1" dirty="0"/>
          </a:p>
        </p:txBody>
      </p:sp>
      <p:sp>
        <p:nvSpPr>
          <p:cNvPr id="5" name="Objaśnienie prostokątne zaokrąglone 4"/>
          <p:cNvSpPr/>
          <p:nvPr/>
        </p:nvSpPr>
        <p:spPr>
          <a:xfrm>
            <a:off x="5072066" y="3429000"/>
            <a:ext cx="3714776" cy="714380"/>
          </a:xfrm>
          <a:prstGeom prst="wedgeRoundRectCallout">
            <a:avLst>
              <a:gd name="adj1" fmla="val -82737"/>
              <a:gd name="adj2" fmla="val 6295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l-PL" sz="1400" b="1" dirty="0" smtClean="0"/>
              <a:t>Wysyła komunikat do naszej procedury obsługi komunikatów okna</a:t>
            </a:r>
            <a:endParaRPr lang="pl-PL" sz="1400" b="1" dirty="0"/>
          </a:p>
        </p:txBody>
      </p:sp>
      <p:sp>
        <p:nvSpPr>
          <p:cNvPr id="6" name="Objaśnienie prostokątne zaokrąglone 5"/>
          <p:cNvSpPr/>
          <p:nvPr/>
        </p:nvSpPr>
        <p:spPr>
          <a:xfrm>
            <a:off x="3214678" y="4786322"/>
            <a:ext cx="2857520" cy="857256"/>
          </a:xfrm>
          <a:prstGeom prst="wedgeRoundRectCallout">
            <a:avLst>
              <a:gd name="adj1" fmla="val -93625"/>
              <a:gd name="adj2" fmla="val -67499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l-PL" sz="1400" b="1" dirty="0" smtClean="0"/>
              <a:t>Nasze własne funkcje:</a:t>
            </a:r>
          </a:p>
          <a:p>
            <a:pPr>
              <a:buFontTx/>
              <a:buChar char="-"/>
            </a:pPr>
            <a:r>
              <a:rPr lang="pl-PL" sz="1400" b="1" dirty="0" smtClean="0"/>
              <a:t> </a:t>
            </a:r>
            <a:r>
              <a:rPr lang="pl-PL" sz="1400" b="1" dirty="0" err="1" smtClean="0"/>
              <a:t>Update</a:t>
            </a:r>
            <a:r>
              <a:rPr lang="pl-PL" sz="1400" b="1" dirty="0" smtClean="0"/>
              <a:t> – obliczenia</a:t>
            </a:r>
          </a:p>
          <a:p>
            <a:pPr>
              <a:buFontTx/>
              <a:buChar char="-"/>
            </a:pPr>
            <a:r>
              <a:rPr lang="pl-PL" sz="1400" b="1" dirty="0" smtClean="0"/>
              <a:t> Draw - </a:t>
            </a:r>
            <a:r>
              <a:rPr lang="pl-PL" sz="1400" b="1" dirty="0" err="1" smtClean="0"/>
              <a:t>renderowanie</a:t>
            </a:r>
            <a:endParaRPr lang="pl-PL" sz="1400" b="1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20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Procedura obsługi komunikatów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054485"/>
          </a:xfrm>
        </p:spPr>
        <p:txBody>
          <a:bodyPr/>
          <a:lstStyle/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LRESULT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WndProc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(HWND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hWnd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, UINT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uiMsg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, WPARAM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wParam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, LPARAM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lParam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switch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(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uiMsg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{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// (...)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case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WM_LBUTTONDOWN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SetCapture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hWnd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); break;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case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WM_LBUTTONUP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ReleaseCapture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(); break;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case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WM_MBUTTONDOWN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SetCapture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hWnd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); break;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case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WM_MBUTTONUP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ReleaseCapture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(); break;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case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WM_RBUTTONDOWN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SetCapture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hWnd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); break;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case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WM_RBUTTONUP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: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ReleaseCapture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(); break;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return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DefWindowProc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hWnd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uiMsg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wParam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lParam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21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Pomiar czasu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Funkcja </a:t>
            </a:r>
            <a:r>
              <a:rPr lang="pl-PL" dirty="0" err="1" smtClean="0">
                <a:solidFill>
                  <a:srgbClr val="0070C0"/>
                </a:solidFill>
              </a:rPr>
              <a:t>Update</a:t>
            </a:r>
            <a:r>
              <a:rPr lang="pl-PL" dirty="0" smtClean="0"/>
              <a:t> dokonuje obliczeń</a:t>
            </a:r>
          </a:p>
          <a:p>
            <a:pPr lvl="1"/>
            <a:r>
              <a:rPr lang="pl-PL" dirty="0" smtClean="0"/>
              <a:t>Potrzebny jest krok czasowy</a:t>
            </a:r>
          </a:p>
          <a:p>
            <a:endParaRPr lang="pl-PL" dirty="0" smtClean="0"/>
          </a:p>
          <a:p>
            <a:r>
              <a:rPr lang="pl-PL" dirty="0" smtClean="0"/>
              <a:t>Pobieranie bieżącego czasu w Windows</a:t>
            </a:r>
          </a:p>
          <a:p>
            <a:pPr lvl="1"/>
            <a:r>
              <a:rPr lang="pl-PL" dirty="0" err="1" smtClean="0">
                <a:solidFill>
                  <a:srgbClr val="0070C0"/>
                </a:solidFill>
              </a:rPr>
              <a:t>GetTickCount</a:t>
            </a:r>
            <a:endParaRPr lang="pl-PL" dirty="0" smtClean="0">
              <a:solidFill>
                <a:srgbClr val="0070C0"/>
              </a:solidFill>
            </a:endParaRPr>
          </a:p>
          <a:p>
            <a:pPr lvl="2"/>
            <a:r>
              <a:rPr lang="pl-PL" dirty="0" smtClean="0"/>
              <a:t>Niedokładna</a:t>
            </a:r>
          </a:p>
          <a:p>
            <a:pPr lvl="1"/>
            <a:r>
              <a:rPr lang="pl-PL" dirty="0" err="1" smtClean="0">
                <a:solidFill>
                  <a:srgbClr val="0070C0"/>
                </a:solidFill>
              </a:rPr>
              <a:t>QueryPerformanceFrequency</a:t>
            </a:r>
            <a:r>
              <a:rPr lang="pl-PL" dirty="0" smtClean="0"/>
              <a:t>, </a:t>
            </a:r>
            <a:r>
              <a:rPr lang="pl-PL" dirty="0" err="1" smtClean="0">
                <a:solidFill>
                  <a:srgbClr val="0070C0"/>
                </a:solidFill>
              </a:rPr>
              <a:t>QueryPerformanceCounter</a:t>
            </a:r>
            <a:endParaRPr lang="pl-PL" dirty="0" smtClean="0">
              <a:solidFill>
                <a:srgbClr val="0070C0"/>
              </a:solidFill>
            </a:endParaRPr>
          </a:p>
          <a:p>
            <a:pPr lvl="2"/>
            <a:r>
              <a:rPr lang="pl-PL" dirty="0" smtClean="0"/>
              <a:t>Dokładne</a:t>
            </a:r>
          </a:p>
          <a:p>
            <a:pPr lvl="2"/>
            <a:r>
              <a:rPr lang="pl-PL" dirty="0" smtClean="0"/>
              <a:t>Nazywane w skrócie QPC</a:t>
            </a:r>
          </a:p>
          <a:p>
            <a:pPr lvl="2"/>
            <a:r>
              <a:rPr lang="pl-PL" dirty="0" smtClean="0"/>
              <a:t>Uwaga na procesory wielordzeniowe! - </a:t>
            </a:r>
            <a:r>
              <a:rPr lang="pl-PL" dirty="0" err="1" smtClean="0">
                <a:solidFill>
                  <a:srgbClr val="0070C0"/>
                </a:solidFill>
              </a:rPr>
              <a:t>SetThreadAffinityMask</a:t>
            </a:r>
            <a:endParaRPr lang="pl-PL" dirty="0" smtClean="0">
              <a:solidFill>
                <a:srgbClr val="0070C0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22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Rysowanie (rendering)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125923"/>
          </a:xfrm>
        </p:spPr>
        <p:txBody>
          <a:bodyPr/>
          <a:lstStyle/>
          <a:p>
            <a:pPr>
              <a:buNone/>
            </a:pP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void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Draw()</a:t>
            </a: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g_Dev-&gt;</a:t>
            </a:r>
            <a:r>
              <a:rPr lang="pl-PL" sz="16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Clear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(0,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0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, D3DCLEAR_TARGET | D3DCLEAR_ZBUFFER, 0xDEADC0DE, 1.0f, 0);</a:t>
            </a:r>
          </a:p>
          <a:p>
            <a:pPr>
              <a:buNone/>
            </a:pPr>
            <a:endParaRPr lang="pl-PL" sz="16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g_Dev-&gt;</a:t>
            </a:r>
            <a:r>
              <a:rPr lang="pl-PL" sz="16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BeginScene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6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// Rysuj scenę...</a:t>
            </a: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g_Dev-&gt;</a:t>
            </a:r>
            <a:r>
              <a:rPr lang="pl-PL" sz="16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EndScene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buNone/>
            </a:pPr>
            <a:endParaRPr lang="pl-PL" sz="16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 HRESULT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hr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g_Dev-&gt;</a:t>
            </a:r>
            <a:r>
              <a:rPr lang="pl-PL" sz="16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Present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(0,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0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0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0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if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(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hr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== D3DERR_DEVICELOST)</a:t>
            </a: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pl-PL" sz="16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// Utrata urządzenia...</a:t>
            </a: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pl-PL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Objaśnienie prostokątne zaokrąglone 3"/>
          <p:cNvSpPr/>
          <p:nvPr/>
        </p:nvSpPr>
        <p:spPr>
          <a:xfrm>
            <a:off x="4000496" y="1643050"/>
            <a:ext cx="3214710" cy="642942"/>
          </a:xfrm>
          <a:prstGeom prst="wedgeRoundRectCallout">
            <a:avLst>
              <a:gd name="adj1" fmla="val -106462"/>
              <a:gd name="adj2" fmla="val 98056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400" b="1" dirty="0" smtClean="0"/>
              <a:t>Wyczyść ekran i Z-bufor</a:t>
            </a:r>
            <a:endParaRPr lang="pl-PL" sz="1400" b="1" dirty="0"/>
          </a:p>
        </p:txBody>
      </p:sp>
      <p:sp>
        <p:nvSpPr>
          <p:cNvPr id="5" name="Nawias klamrowy zamykający 4"/>
          <p:cNvSpPr/>
          <p:nvPr/>
        </p:nvSpPr>
        <p:spPr>
          <a:xfrm>
            <a:off x="3357554" y="3429000"/>
            <a:ext cx="500066" cy="928694"/>
          </a:xfrm>
          <a:prstGeom prst="rightBrace">
            <a:avLst>
              <a:gd name="adj1" fmla="val 8333"/>
              <a:gd name="adj2" fmla="val 2435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Schemat blokowy: proces alternatywny 5"/>
          <p:cNvSpPr/>
          <p:nvPr/>
        </p:nvSpPr>
        <p:spPr>
          <a:xfrm>
            <a:off x="4071934" y="3429000"/>
            <a:ext cx="1785950" cy="500066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400" b="1" dirty="0" smtClean="0"/>
              <a:t>Rendering</a:t>
            </a:r>
            <a:endParaRPr lang="pl-PL" sz="1400" b="1" dirty="0"/>
          </a:p>
        </p:txBody>
      </p:sp>
      <p:sp>
        <p:nvSpPr>
          <p:cNvPr id="7" name="Objaśnienie prostokątne zaokrąglone 6"/>
          <p:cNvSpPr/>
          <p:nvPr/>
        </p:nvSpPr>
        <p:spPr>
          <a:xfrm>
            <a:off x="6215074" y="3857628"/>
            <a:ext cx="2643206" cy="571504"/>
          </a:xfrm>
          <a:prstGeom prst="wedgeRoundRectCallout">
            <a:avLst>
              <a:gd name="adj1" fmla="val -124764"/>
              <a:gd name="adj2" fmla="val 84167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400" b="1" dirty="0" smtClean="0"/>
              <a:t>Pokaż klatkę na ekranie</a:t>
            </a:r>
            <a:endParaRPr lang="pl-PL" sz="1400" b="1" dirty="0"/>
          </a:p>
        </p:txBody>
      </p:sp>
      <p:sp>
        <p:nvSpPr>
          <p:cNvPr id="8" name="Objaśnienie prostokątne zaokrąglone 7"/>
          <p:cNvSpPr/>
          <p:nvPr/>
        </p:nvSpPr>
        <p:spPr>
          <a:xfrm>
            <a:off x="4714876" y="5500702"/>
            <a:ext cx="2357454" cy="500066"/>
          </a:xfrm>
          <a:prstGeom prst="wedgeRoundRectCallout">
            <a:avLst>
              <a:gd name="adj1" fmla="val -81439"/>
              <a:gd name="adj2" fmla="val -74642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400" b="1" dirty="0" smtClean="0"/>
              <a:t>O tym za chwilę...</a:t>
            </a:r>
            <a:endParaRPr lang="pl-PL" sz="1400" b="1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23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Utrata urządzenia i resetowanie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Urządzenie może ulec utraceniu (</a:t>
            </a:r>
            <a:r>
              <a:rPr lang="pl-PL" i="1" dirty="0" err="1" smtClean="0"/>
              <a:t>Device</a:t>
            </a:r>
            <a:r>
              <a:rPr lang="pl-PL" i="1" dirty="0" smtClean="0"/>
              <a:t> </a:t>
            </a:r>
            <a:r>
              <a:rPr lang="pl-PL" i="1" dirty="0" err="1" smtClean="0"/>
              <a:t>Lost</a:t>
            </a:r>
            <a:r>
              <a:rPr lang="pl-PL" dirty="0" smtClean="0"/>
              <a:t>)</a:t>
            </a:r>
          </a:p>
          <a:p>
            <a:pPr lvl="1"/>
            <a:r>
              <a:rPr lang="pl-PL" dirty="0" smtClean="0"/>
              <a:t>Gra na pełnym ekranie, użytkownik wciska </a:t>
            </a:r>
            <a:r>
              <a:rPr lang="pl-PL" dirty="0" err="1" smtClean="0"/>
              <a:t>Alt+Tab</a:t>
            </a:r>
            <a:endParaRPr lang="pl-PL" dirty="0" smtClean="0"/>
          </a:p>
          <a:p>
            <a:pPr lvl="1"/>
            <a:r>
              <a:rPr lang="pl-PL" dirty="0" smtClean="0"/>
              <a:t>Rozpoznajemy po wartości zwróconej przez </a:t>
            </a:r>
            <a:r>
              <a:rPr lang="pl-PL" dirty="0" err="1" smtClean="0">
                <a:solidFill>
                  <a:srgbClr val="0070C0"/>
                </a:solidFill>
              </a:rPr>
              <a:t>Present</a:t>
            </a:r>
            <a:endParaRPr lang="pl-PL" dirty="0" smtClean="0">
              <a:solidFill>
                <a:srgbClr val="0070C0"/>
              </a:solidFill>
            </a:endParaRPr>
          </a:p>
          <a:p>
            <a:r>
              <a:rPr lang="pl-PL" dirty="0" smtClean="0"/>
              <a:t>Gotowość testujemy metodą </a:t>
            </a:r>
            <a:r>
              <a:rPr lang="pl-PL" dirty="0" err="1" smtClean="0">
                <a:solidFill>
                  <a:srgbClr val="0070C0"/>
                </a:solidFill>
              </a:rPr>
              <a:t>TestCooperativeLevel</a:t>
            </a:r>
            <a:endParaRPr lang="pl-PL" dirty="0" smtClean="0">
              <a:solidFill>
                <a:srgbClr val="0070C0"/>
              </a:solidFill>
            </a:endParaRPr>
          </a:p>
          <a:p>
            <a:pPr lvl="1"/>
            <a:r>
              <a:rPr lang="pl-PL" dirty="0" smtClean="0">
                <a:solidFill>
                  <a:srgbClr val="0070C0"/>
                </a:solidFill>
              </a:rPr>
              <a:t>D3DERR_DEVICELOST</a:t>
            </a:r>
            <a:r>
              <a:rPr lang="pl-PL" dirty="0" smtClean="0"/>
              <a:t> – należy czekać...</a:t>
            </a:r>
          </a:p>
          <a:p>
            <a:pPr lvl="1"/>
            <a:r>
              <a:rPr lang="pl-PL" dirty="0" smtClean="0">
                <a:solidFill>
                  <a:srgbClr val="0070C0"/>
                </a:solidFill>
              </a:rPr>
              <a:t>D3DERR_DEVICENOTRESET</a:t>
            </a:r>
            <a:r>
              <a:rPr lang="pl-PL" dirty="0" smtClean="0"/>
              <a:t> – należy zresetować urządzenie i wznowić działanie gry</a:t>
            </a:r>
          </a:p>
          <a:p>
            <a:r>
              <a:rPr lang="pl-PL" dirty="0" smtClean="0"/>
              <a:t>Urządzenie można zresetować w dowolnej chwili</a:t>
            </a:r>
          </a:p>
          <a:p>
            <a:pPr lvl="1"/>
            <a:r>
              <a:rPr lang="pl-PL" dirty="0" smtClean="0"/>
              <a:t>Podajemy nowe </a:t>
            </a:r>
            <a:r>
              <a:rPr lang="pl-PL" dirty="0" err="1" smtClean="0"/>
              <a:t>Present</a:t>
            </a:r>
            <a:r>
              <a:rPr lang="pl-PL" dirty="0" smtClean="0"/>
              <a:t> </a:t>
            </a:r>
            <a:r>
              <a:rPr lang="pl-PL" dirty="0" err="1" smtClean="0"/>
              <a:t>Parameters</a:t>
            </a:r>
            <a:endParaRPr lang="pl-PL" dirty="0" smtClean="0"/>
          </a:p>
          <a:p>
            <a:pPr lvl="1"/>
            <a:r>
              <a:rPr lang="pl-PL" dirty="0" smtClean="0"/>
              <a:t>Okazja do zmiany rozdzielczości i innych ustawień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24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Resetowanie urządzenia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3840171"/>
          </a:xfrm>
        </p:spPr>
        <p:txBody>
          <a:bodyPr/>
          <a:lstStyle/>
          <a:p>
            <a:pPr>
              <a:buNone/>
            </a:pPr>
            <a:r>
              <a:rPr lang="pl-PL" sz="20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// Usuń zasoby z puli DEFAULT...</a:t>
            </a:r>
          </a:p>
          <a:p>
            <a:pPr>
              <a:buNone/>
            </a:pPr>
            <a:endParaRPr lang="pl-PL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2000" dirty="0" smtClean="0">
                <a:latin typeface="Courier New" pitchFamily="49" charset="0"/>
                <a:cs typeface="Courier New" pitchFamily="49" charset="0"/>
              </a:rPr>
              <a:t>D3DPRESENT_PARAMETERS </a:t>
            </a:r>
            <a:r>
              <a:rPr lang="pl-PL" sz="2000" dirty="0" err="1" smtClean="0">
                <a:latin typeface="Courier New" pitchFamily="49" charset="0"/>
                <a:cs typeface="Courier New" pitchFamily="49" charset="0"/>
              </a:rPr>
              <a:t>pp</a:t>
            </a:r>
            <a:r>
              <a:rPr lang="pl-PL" sz="20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2000" dirty="0" smtClean="0">
                <a:latin typeface="Courier New" pitchFamily="49" charset="0"/>
                <a:cs typeface="Courier New" pitchFamily="49" charset="0"/>
              </a:rPr>
              <a:t>// Wypełnij nowe pp...</a:t>
            </a:r>
          </a:p>
          <a:p>
            <a:pPr>
              <a:buNone/>
            </a:pPr>
            <a:r>
              <a:rPr lang="pl-PL" sz="2000" dirty="0" err="1" smtClean="0">
                <a:latin typeface="Courier New" pitchFamily="49" charset="0"/>
                <a:cs typeface="Courier New" pitchFamily="49" charset="0"/>
              </a:rPr>
              <a:t>g_Dev-&gt;</a:t>
            </a:r>
            <a:r>
              <a:rPr lang="pl-PL" sz="20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Reset</a:t>
            </a:r>
            <a:r>
              <a:rPr lang="pl-PL" sz="2000" dirty="0" smtClean="0">
                <a:latin typeface="Courier New" pitchFamily="49" charset="0"/>
                <a:cs typeface="Courier New" pitchFamily="49" charset="0"/>
              </a:rPr>
              <a:t>(&amp;</a:t>
            </a:r>
            <a:r>
              <a:rPr lang="pl-PL" sz="2000" dirty="0" err="1" smtClean="0">
                <a:latin typeface="Courier New" pitchFamily="49" charset="0"/>
                <a:cs typeface="Courier New" pitchFamily="49" charset="0"/>
              </a:rPr>
              <a:t>pp</a:t>
            </a:r>
            <a:r>
              <a:rPr lang="pl-PL" sz="20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endParaRPr lang="pl-PL" sz="2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20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// Utwórz na nowo zasoby puli DEFAULT...</a:t>
            </a:r>
          </a:p>
        </p:txBody>
      </p:sp>
      <p:sp>
        <p:nvSpPr>
          <p:cNvPr id="4" name="Objaśnienie prostokątne zaokrąglone 3"/>
          <p:cNvSpPr/>
          <p:nvPr/>
        </p:nvSpPr>
        <p:spPr>
          <a:xfrm>
            <a:off x="6286512" y="1714488"/>
            <a:ext cx="2214578" cy="428628"/>
          </a:xfrm>
          <a:prstGeom prst="wedgeRoundRectCallout">
            <a:avLst>
              <a:gd name="adj1" fmla="val -84488"/>
              <a:gd name="adj2" fmla="val 129166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400" b="1" dirty="0" smtClean="0"/>
              <a:t>O tym później...</a:t>
            </a:r>
            <a:endParaRPr lang="pl-PL" sz="1400" b="1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25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Grafika 3D składa się z trójkątów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Są różne sposoby reprezentowania grafiki 3D (powierzchnie, </a:t>
            </a:r>
            <a:r>
              <a:rPr lang="pl-PL" dirty="0" err="1" smtClean="0"/>
              <a:t>woksele</a:t>
            </a:r>
            <a:r>
              <a:rPr lang="pl-PL" dirty="0" smtClean="0"/>
              <a:t>, reprezentacja parametryczna itd...)</a:t>
            </a:r>
          </a:p>
          <a:p>
            <a:pPr lvl="1"/>
            <a:r>
              <a:rPr lang="pl-PL" dirty="0" smtClean="0"/>
              <a:t>Programiści </a:t>
            </a:r>
            <a:r>
              <a:rPr lang="pl-PL" dirty="0" err="1" smtClean="0"/>
              <a:t>DirectX</a:t>
            </a:r>
            <a:r>
              <a:rPr lang="pl-PL" dirty="0" smtClean="0"/>
              <a:t>/</a:t>
            </a:r>
            <a:r>
              <a:rPr lang="pl-PL" dirty="0" err="1" smtClean="0"/>
              <a:t>OpenGL</a:t>
            </a:r>
            <a:r>
              <a:rPr lang="pl-PL" dirty="0" smtClean="0"/>
              <a:t> posługują się siatką trójkątów</a:t>
            </a:r>
          </a:p>
          <a:p>
            <a:r>
              <a:rPr lang="pl-PL" dirty="0" smtClean="0"/>
              <a:t>Teoretycznie siatka trójkątów składa się z wierzchołków, krawędzi i ścian</a:t>
            </a:r>
          </a:p>
          <a:p>
            <a:pPr lvl="1"/>
            <a:r>
              <a:rPr lang="pl-PL" dirty="0" smtClean="0"/>
              <a:t>W </a:t>
            </a:r>
            <a:r>
              <a:rPr lang="pl-PL" dirty="0" err="1" smtClean="0"/>
              <a:t>DirectX</a:t>
            </a:r>
            <a:r>
              <a:rPr lang="pl-PL" dirty="0" smtClean="0"/>
              <a:t>/</a:t>
            </a:r>
            <a:r>
              <a:rPr lang="pl-PL" dirty="0" err="1" smtClean="0"/>
              <a:t>OpenGL</a:t>
            </a:r>
            <a:r>
              <a:rPr lang="pl-PL" dirty="0" smtClean="0"/>
              <a:t> jedynym</a:t>
            </a:r>
            <a:br>
              <a:rPr lang="pl-PL" dirty="0" smtClean="0"/>
            </a:br>
            <a:r>
              <a:rPr lang="pl-PL" dirty="0" smtClean="0"/>
              <a:t>miejscem do przechowywania</a:t>
            </a:r>
            <a:br>
              <a:rPr lang="pl-PL" dirty="0" smtClean="0"/>
            </a:br>
            <a:r>
              <a:rPr lang="pl-PL" dirty="0" smtClean="0"/>
              <a:t>danych są wierzchołki</a:t>
            </a:r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4286256"/>
            <a:ext cx="3357586" cy="207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26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Uproszczony potok Direct3D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27</a:t>
            </a:fld>
            <a:endParaRPr lang="pl-PL"/>
          </a:p>
        </p:txBody>
      </p:sp>
      <p:sp>
        <p:nvSpPr>
          <p:cNvPr id="10242" name="AutoShape 2" descr="Direct3D graphics pipeline diagra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500306"/>
            <a:ext cx="8100382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FVF – Struktura wierzchołka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Strukturę reprezentującą wierzchołek możemy zbudować sami</a:t>
            </a:r>
          </a:p>
          <a:p>
            <a:pPr lvl="1"/>
            <a:r>
              <a:rPr lang="pl-PL" dirty="0" smtClean="0"/>
              <a:t>W ramach możliwości jakie daje FVF – </a:t>
            </a:r>
            <a:r>
              <a:rPr lang="pl-PL" i="1" dirty="0" err="1" smtClean="0"/>
              <a:t>Flexible</a:t>
            </a:r>
            <a:r>
              <a:rPr lang="pl-PL" i="1" dirty="0" smtClean="0"/>
              <a:t> </a:t>
            </a:r>
            <a:r>
              <a:rPr lang="pl-PL" i="1" dirty="0" err="1" smtClean="0"/>
              <a:t>Vertex</a:t>
            </a:r>
            <a:r>
              <a:rPr lang="pl-PL" i="1" dirty="0" smtClean="0"/>
              <a:t> Format</a:t>
            </a:r>
            <a:r>
              <a:rPr lang="pl-PL" dirty="0" smtClean="0"/>
              <a:t> (jego użyjemy)</a:t>
            </a:r>
          </a:p>
          <a:p>
            <a:pPr lvl="1"/>
            <a:r>
              <a:rPr lang="pl-PL" dirty="0" smtClean="0"/>
              <a:t>...lub </a:t>
            </a:r>
            <a:r>
              <a:rPr lang="pl-PL" dirty="0" smtClean="0"/>
              <a:t>nowocześniejszy </a:t>
            </a:r>
            <a:r>
              <a:rPr lang="pl-PL" i="1" dirty="0" err="1" smtClean="0"/>
              <a:t>Vertex</a:t>
            </a:r>
            <a:r>
              <a:rPr lang="pl-PL" i="1" dirty="0" smtClean="0"/>
              <a:t> </a:t>
            </a:r>
            <a:r>
              <a:rPr lang="pl-PL" i="1" dirty="0" err="1" smtClean="0"/>
              <a:t>Declaration</a:t>
            </a:r>
            <a:endParaRPr lang="pl-PL" dirty="0" smtClean="0"/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struct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MY_VERTEX</a:t>
            </a:r>
            <a:endParaRPr lang="pl-PL" sz="1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float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x, y, z, </a:t>
            </a: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rhw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unsigned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color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buNone/>
            </a:pP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DWORD </a:t>
            </a: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MY_FVF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8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D3DFVF_XYZRHW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| </a:t>
            </a:r>
            <a:r>
              <a:rPr lang="pl-PL" sz="18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D3DFVF_DIFFUSE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;</a:t>
            </a:r>
            <a:endParaRPr lang="pl-PL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Objaśnienie prostokątne zaokrąglone 3"/>
          <p:cNvSpPr/>
          <p:nvPr/>
        </p:nvSpPr>
        <p:spPr>
          <a:xfrm>
            <a:off x="4429124" y="4286256"/>
            <a:ext cx="4143404" cy="857256"/>
          </a:xfrm>
          <a:prstGeom prst="wedgeRoundRectCallout">
            <a:avLst>
              <a:gd name="adj1" fmla="val -79224"/>
              <a:gd name="adj2" fmla="val 110278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400" b="1" dirty="0" smtClean="0"/>
              <a:t>FVF to flagi bitowe opisujące, z których pól składa się nasza struktura</a:t>
            </a:r>
            <a:endParaRPr lang="pl-PL" sz="1400" b="1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28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Wypełnianie tablicy wierzchołków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 smtClean="0">
                <a:solidFill>
                  <a:srgbClr val="0070C0"/>
                </a:solidFill>
              </a:rPr>
              <a:t>x</a:t>
            </a:r>
            <a:r>
              <a:rPr lang="pl-PL" dirty="0" smtClean="0"/>
              <a:t>, </a:t>
            </a:r>
            <a:r>
              <a:rPr lang="pl-PL" dirty="0" smtClean="0">
                <a:solidFill>
                  <a:srgbClr val="0070C0"/>
                </a:solidFill>
              </a:rPr>
              <a:t>y</a:t>
            </a:r>
            <a:r>
              <a:rPr lang="pl-PL" dirty="0" smtClean="0"/>
              <a:t> – w trybie XYZRHW to pozycja w pikselach</a:t>
            </a:r>
          </a:p>
          <a:p>
            <a:pPr lvl="1"/>
            <a:r>
              <a:rPr lang="pl-PL" dirty="0" smtClean="0"/>
              <a:t>Od lewego górnego rogu, X w prawo, Y w dół</a:t>
            </a:r>
          </a:p>
          <a:p>
            <a:r>
              <a:rPr lang="pl-PL" dirty="0" smtClean="0">
                <a:solidFill>
                  <a:srgbClr val="0070C0"/>
                </a:solidFill>
              </a:rPr>
              <a:t>z</a:t>
            </a:r>
            <a:r>
              <a:rPr lang="pl-PL" dirty="0" smtClean="0"/>
              <a:t> – na razie 0.5f</a:t>
            </a:r>
          </a:p>
          <a:p>
            <a:r>
              <a:rPr lang="pl-PL" dirty="0" err="1" smtClean="0">
                <a:solidFill>
                  <a:srgbClr val="0070C0"/>
                </a:solidFill>
              </a:rPr>
              <a:t>rhw</a:t>
            </a:r>
            <a:r>
              <a:rPr lang="pl-PL" dirty="0" smtClean="0"/>
              <a:t> – ZAWSZE 1.0f</a:t>
            </a:r>
          </a:p>
          <a:p>
            <a:r>
              <a:rPr lang="pl-PL" dirty="0" err="1" smtClean="0">
                <a:solidFill>
                  <a:srgbClr val="0070C0"/>
                </a:solidFill>
              </a:rPr>
              <a:t>color</a:t>
            </a:r>
            <a:r>
              <a:rPr lang="pl-PL" dirty="0" smtClean="0"/>
              <a:t> – wartość </a:t>
            </a:r>
            <a:r>
              <a:rPr lang="pl-PL" dirty="0" err="1" smtClean="0"/>
              <a:t>szeznastkowa</a:t>
            </a:r>
            <a:r>
              <a:rPr lang="pl-PL" dirty="0" smtClean="0"/>
              <a:t> 0x</a:t>
            </a:r>
            <a:r>
              <a:rPr lang="pl-PL" dirty="0" smtClean="0">
                <a:solidFill>
                  <a:schemeClr val="bg1">
                    <a:lumMod val="75000"/>
                  </a:schemeClr>
                </a:solidFill>
              </a:rPr>
              <a:t>AA</a:t>
            </a:r>
            <a:r>
              <a:rPr lang="pl-PL" dirty="0" smtClean="0">
                <a:solidFill>
                  <a:srgbClr val="FF0000"/>
                </a:solidFill>
              </a:rPr>
              <a:t>RR</a:t>
            </a:r>
            <a:r>
              <a:rPr lang="pl-PL" dirty="0" smtClean="0">
                <a:solidFill>
                  <a:srgbClr val="00B050"/>
                </a:solidFill>
              </a:rPr>
              <a:t>GG</a:t>
            </a:r>
            <a:r>
              <a:rPr lang="pl-PL" dirty="0" smtClean="0">
                <a:solidFill>
                  <a:srgbClr val="0070C0"/>
                </a:solidFill>
              </a:rPr>
              <a:t>BB</a:t>
            </a:r>
          </a:p>
          <a:p>
            <a:pPr>
              <a:buNone/>
            </a:pPr>
            <a:endParaRPr lang="pl-PL" sz="1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MY_VERTEX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V[3];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V[0].x = 200.0f; V[0].y = 480.0f; V[0].z = 0.5f;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V[0].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rhw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= 1.0f;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V[0].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color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= 0xFFFF0000;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V[1].x = 600.0f; V[1].y = 480.0f; V[1].z = 0.5f;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V[1].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rhw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= 1.0f;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V[1].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color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= 0xFF00FF00;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V[2].x = 400.0f; V[2].y = 180.0f; V[2].z = 0.5f;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V[2].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rhw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= 1.0f;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V[2].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color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= 0xFF0000FF;</a:t>
            </a:r>
            <a:endParaRPr lang="pl-PL" sz="1400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43834" y="3786190"/>
            <a:ext cx="2914390" cy="2244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29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Rysowanie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571744"/>
            <a:ext cx="8229600" cy="3554419"/>
          </a:xfrm>
        </p:spPr>
        <p:txBody>
          <a:bodyPr/>
          <a:lstStyle/>
          <a:p>
            <a:pPr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g_Dev-&gt;</a:t>
            </a:r>
            <a:r>
              <a:rPr lang="pl-PL" sz="14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SetFVF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MY_FVF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g_Dev-&gt;</a:t>
            </a:r>
            <a:r>
              <a:rPr lang="pl-PL" sz="14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SetRenderState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(D3DRS_CULLMODE, D3DCULL_NONE);</a:t>
            </a:r>
          </a:p>
          <a:p>
            <a:pPr>
              <a:buNone/>
            </a:pPr>
            <a:endParaRPr lang="pl-PL" sz="1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m_Dev-&gt;</a:t>
            </a:r>
            <a:r>
              <a:rPr lang="pl-PL" sz="14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DrawPrimitiveUP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D3DPT_POINTLIST,    //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PrimitiveType</a:t>
            </a:r>
            <a:endParaRPr lang="pl-PL" sz="1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1,                  //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PrimitiveCount</a:t>
            </a:r>
            <a:endParaRPr lang="pl-PL" sz="1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V,                  //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pVertexStreamZeroData</a:t>
            </a:r>
            <a:endParaRPr lang="pl-PL" sz="1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sizeof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MY_VERTEX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)); //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VertexStreamZeroStride</a:t>
            </a:r>
            <a:endParaRPr lang="pl-PL" sz="14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Objaśnienie prostokątne zaokrąglone 3"/>
          <p:cNvSpPr/>
          <p:nvPr/>
        </p:nvSpPr>
        <p:spPr>
          <a:xfrm>
            <a:off x="1928794" y="1643050"/>
            <a:ext cx="2857520" cy="500066"/>
          </a:xfrm>
          <a:prstGeom prst="wedgeRoundRectCallout">
            <a:avLst>
              <a:gd name="adj1" fmla="val -53166"/>
              <a:gd name="adj2" fmla="val 121547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400" b="1" dirty="0" smtClean="0"/>
              <a:t>Ustawiamy aktualny FVF</a:t>
            </a:r>
            <a:endParaRPr lang="pl-PL" sz="1400" b="1" dirty="0"/>
          </a:p>
        </p:txBody>
      </p:sp>
      <p:sp>
        <p:nvSpPr>
          <p:cNvPr id="6" name="Objaśnienie prostokątne zaokrąglone 5"/>
          <p:cNvSpPr/>
          <p:nvPr/>
        </p:nvSpPr>
        <p:spPr>
          <a:xfrm>
            <a:off x="5857884" y="1714488"/>
            <a:ext cx="2928958" cy="642942"/>
          </a:xfrm>
          <a:prstGeom prst="wedgeRoundRectCallout">
            <a:avLst>
              <a:gd name="adj1" fmla="val -86524"/>
              <a:gd name="adj2" fmla="val 121759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400" b="1" dirty="0" smtClean="0"/>
              <a:t>Ustawiamy jeden ze stanów (więcej o tym zaraz...)</a:t>
            </a:r>
            <a:endParaRPr lang="pl-PL" sz="1400" b="1" dirty="0"/>
          </a:p>
        </p:txBody>
      </p:sp>
      <p:sp>
        <p:nvSpPr>
          <p:cNvPr id="7" name="Prostokąt 6"/>
          <p:cNvSpPr/>
          <p:nvPr/>
        </p:nvSpPr>
        <p:spPr>
          <a:xfrm>
            <a:off x="5715008" y="3500438"/>
            <a:ext cx="3286148" cy="14287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400" b="1" dirty="0" smtClean="0"/>
              <a:t>- Rodzaj prymitywów (następny slajd)</a:t>
            </a:r>
          </a:p>
          <a:p>
            <a:pPr algn="ctr"/>
            <a:r>
              <a:rPr lang="pl-PL" sz="1400" b="1" dirty="0" smtClean="0"/>
              <a:t>- Liczba prymitywów</a:t>
            </a:r>
          </a:p>
          <a:p>
            <a:pPr algn="ctr"/>
            <a:r>
              <a:rPr lang="pl-PL" sz="1400" b="1" dirty="0" smtClean="0"/>
              <a:t>- Wskaźnik do tablicy wierzchołków</a:t>
            </a:r>
          </a:p>
          <a:p>
            <a:pPr algn="ctr"/>
            <a:r>
              <a:rPr lang="pl-PL" sz="1400" b="1" dirty="0" smtClean="0"/>
              <a:t>- Odległość między wierzchołkami w bajtach</a:t>
            </a:r>
            <a:endParaRPr lang="pl-PL" sz="1400" b="1" dirty="0"/>
          </a:p>
        </p:txBody>
      </p:sp>
      <p:cxnSp>
        <p:nvCxnSpPr>
          <p:cNvPr id="9" name="Łącznik prosty ze strzałką 8"/>
          <p:cNvCxnSpPr/>
          <p:nvPr/>
        </p:nvCxnSpPr>
        <p:spPr>
          <a:xfrm rot="10800000" flipV="1">
            <a:off x="4714876" y="3643314"/>
            <a:ext cx="1214446" cy="714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ze strzałką 10"/>
          <p:cNvCxnSpPr/>
          <p:nvPr/>
        </p:nvCxnSpPr>
        <p:spPr>
          <a:xfrm rot="10800000">
            <a:off x="4714876" y="4000504"/>
            <a:ext cx="1214446" cy="1428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ze strzałką 12"/>
          <p:cNvCxnSpPr/>
          <p:nvPr/>
        </p:nvCxnSpPr>
        <p:spPr>
          <a:xfrm rot="10800000">
            <a:off x="5500694" y="4286256"/>
            <a:ext cx="285752" cy="714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 rot="10800000">
            <a:off x="5572132" y="4572008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ymbol zastępczy numeru slajdu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30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Rodzaje prymitywów</a:t>
            </a:r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69392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257412"/>
                <a:gridCol w="3643338"/>
                <a:gridCol w="2328850"/>
              </a:tblGrid>
              <a:tr h="370840">
                <a:tc>
                  <a:txBody>
                    <a:bodyPr/>
                    <a:lstStyle/>
                    <a:p>
                      <a:r>
                        <a:rPr lang="pl-PL" sz="1400" b="1" dirty="0" smtClean="0">
                          <a:solidFill>
                            <a:srgbClr val="0070C0"/>
                          </a:solidFill>
                        </a:rPr>
                        <a:t>Stała, nazwa</a:t>
                      </a:r>
                      <a:endParaRPr lang="pl-PL" sz="1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 smtClean="0">
                          <a:solidFill>
                            <a:srgbClr val="0070C0"/>
                          </a:solidFill>
                        </a:rPr>
                        <a:t>Działanie</a:t>
                      </a:r>
                      <a:endParaRPr lang="pl-PL" sz="1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 smtClean="0">
                          <a:solidFill>
                            <a:srgbClr val="0070C0"/>
                          </a:solidFill>
                        </a:rPr>
                        <a:t>Liczba prymitywów P od liczby wierzchołków V</a:t>
                      </a:r>
                      <a:endParaRPr lang="pl-PL" sz="1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D3DPT_POINTLIST</a:t>
                      </a:r>
                    </a:p>
                    <a:p>
                      <a:r>
                        <a:rPr lang="pl-PL" sz="1400" b="1" dirty="0" smtClean="0"/>
                        <a:t>Lista punktów</a:t>
                      </a:r>
                      <a:endParaRPr lang="pl-PL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Każdy wierzchołek staje się pojedynczym punktem.</a:t>
                      </a:r>
                      <a:endParaRPr lang="pl-PL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P = V</a:t>
                      </a:r>
                      <a:endParaRPr lang="pl-PL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D3DPT_LINELIST</a:t>
                      </a:r>
                    </a:p>
                    <a:p>
                      <a:r>
                        <a:rPr lang="pl-PL" sz="1400" b="1" dirty="0" smtClean="0"/>
                        <a:t>Lista linii</a:t>
                      </a:r>
                      <a:endParaRPr lang="pl-PL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Każda para wierzchołków wyznacza nową, niezależną linię.</a:t>
                      </a:r>
                      <a:endParaRPr lang="pl-PL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P = V / 2</a:t>
                      </a:r>
                      <a:endParaRPr lang="pl-PL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D3DPT_LINESTRIP</a:t>
                      </a:r>
                    </a:p>
                    <a:p>
                      <a:r>
                        <a:rPr lang="pl-PL" sz="1400" b="1" dirty="0" smtClean="0"/>
                        <a:t>Wstęga linii</a:t>
                      </a:r>
                      <a:endParaRPr lang="pl-PL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Pierwsze dwa wierzchołki tworzą pierwszą linię, a każdy następny wyznacza nową linię z poprzednim.</a:t>
                      </a:r>
                      <a:endParaRPr lang="pl-PL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P = V – 1</a:t>
                      </a:r>
                      <a:endParaRPr lang="pl-PL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D3DPT_TRIANGLELIST</a:t>
                      </a:r>
                    </a:p>
                    <a:p>
                      <a:r>
                        <a:rPr lang="pl-PL" sz="1400" b="1" dirty="0" smtClean="0"/>
                        <a:t>Lista trójkątów</a:t>
                      </a:r>
                      <a:endParaRPr lang="pl-PL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Każda trójka wierzchołków wyznacza nowy, niezależny trójkąt.</a:t>
                      </a:r>
                      <a:endParaRPr lang="pl-PL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P = V / 3</a:t>
                      </a:r>
                      <a:endParaRPr lang="pl-PL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D3DPT_TRIANGLESTRIP</a:t>
                      </a:r>
                    </a:p>
                    <a:p>
                      <a:r>
                        <a:rPr lang="pl-PL" sz="1400" b="1" dirty="0" smtClean="0"/>
                        <a:t>Wstęga trójkątów</a:t>
                      </a:r>
                      <a:endParaRPr lang="pl-PL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Pierwsze trzy wierzchołki tworzą pierwszy trójkąt, a każdy następny wyznacza nowy trójkąt z dwoma poprzednimi.</a:t>
                      </a:r>
                      <a:endParaRPr lang="pl-PL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P = V – 2</a:t>
                      </a:r>
                      <a:endParaRPr lang="pl-PL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D3DPT_TRIANGLEFAN</a:t>
                      </a:r>
                    </a:p>
                    <a:p>
                      <a:r>
                        <a:rPr lang="pl-PL" sz="1400" b="1" dirty="0" smtClean="0"/>
                        <a:t>Wachlarz trójkątów</a:t>
                      </a:r>
                      <a:endParaRPr lang="pl-PL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Pierwsze trzy wierzchołki tworzą pierwszy trójkąt, a każdy następny wyznacza nowy trójkąt z poprzednim i z pierwszym.</a:t>
                      </a:r>
                      <a:endParaRPr lang="pl-PL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P = V – 2</a:t>
                      </a:r>
                      <a:endParaRPr lang="pl-PL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31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Rodzaje prymitywów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643050"/>
            <a:ext cx="6564073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32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Stany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Urządzenie Direct3D działa w oparciu </a:t>
            </a:r>
            <a:r>
              <a:rPr lang="pl-PL" dirty="0" smtClean="0"/>
              <a:t>o </a:t>
            </a:r>
            <a:r>
              <a:rPr lang="pl-PL" dirty="0" smtClean="0">
                <a:solidFill>
                  <a:srgbClr val="0070C0"/>
                </a:solidFill>
              </a:rPr>
              <a:t>stany</a:t>
            </a:r>
            <a:r>
              <a:rPr lang="pl-PL" dirty="0" smtClean="0"/>
              <a:t> – ustawienia konfigurujące sposób renderowania</a:t>
            </a:r>
          </a:p>
          <a:p>
            <a:pPr lvl="1"/>
            <a:r>
              <a:rPr lang="pl-PL" dirty="0" smtClean="0"/>
              <a:t>Ustaw stany </a:t>
            </a:r>
            <a:r>
              <a:rPr lang="pl-PL" dirty="0" smtClean="0"/>
              <a:t>-&gt; </a:t>
            </a:r>
            <a:r>
              <a:rPr lang="pl-PL" dirty="0" smtClean="0"/>
              <a:t>Renderuj trójkąty </a:t>
            </a:r>
            <a:r>
              <a:rPr lang="pl-PL" dirty="0" smtClean="0"/>
              <a:t>-&gt; </a:t>
            </a:r>
            <a:r>
              <a:rPr lang="pl-PL" dirty="0" smtClean="0"/>
              <a:t>Ustaw inne </a:t>
            </a:r>
            <a:r>
              <a:rPr lang="pl-PL" dirty="0" smtClean="0"/>
              <a:t>stany</a:t>
            </a:r>
            <a:br>
              <a:rPr lang="pl-PL" dirty="0" smtClean="0"/>
            </a:br>
            <a:r>
              <a:rPr lang="pl-PL" dirty="0" smtClean="0"/>
              <a:t>-&gt; </a:t>
            </a:r>
            <a:r>
              <a:rPr lang="pl-PL" dirty="0" smtClean="0"/>
              <a:t>Renderuj trójkąty </a:t>
            </a:r>
            <a:r>
              <a:rPr lang="pl-PL" dirty="0" smtClean="0"/>
              <a:t>-&gt; </a:t>
            </a:r>
            <a:r>
              <a:rPr lang="pl-PL" dirty="0" smtClean="0"/>
              <a:t>...</a:t>
            </a:r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HRESULT </a:t>
            </a:r>
            <a:r>
              <a:rPr lang="pl-PL" sz="16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SetRenderState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(</a:t>
            </a:r>
            <a:br>
              <a:rPr lang="pl-PL" sz="1600" dirty="0" smtClean="0">
                <a:latin typeface="Courier New" pitchFamily="49" charset="0"/>
                <a:cs typeface="Courier New" pitchFamily="49" charset="0"/>
              </a:rPr>
            </a:b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D3DRENDERSTATETYPE State, DWORD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Value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);</a:t>
            </a:r>
            <a:br>
              <a:rPr lang="pl-PL" sz="1600" dirty="0" smtClean="0">
                <a:latin typeface="Courier New" pitchFamily="49" charset="0"/>
                <a:cs typeface="Courier New" pitchFamily="49" charset="0"/>
              </a:rPr>
            </a:br>
            <a:r>
              <a:rPr lang="pl-PL" sz="16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// Stałe D3DRS_</a:t>
            </a: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HRESULT </a:t>
            </a:r>
            <a:r>
              <a:rPr lang="pl-PL" sz="16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SetTextureStageState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(</a:t>
            </a:r>
            <a:br>
              <a:rPr lang="pl-PL" sz="1600" dirty="0" smtClean="0">
                <a:latin typeface="Courier New" pitchFamily="49" charset="0"/>
                <a:cs typeface="Courier New" pitchFamily="49" charset="0"/>
              </a:rPr>
            </a:b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DWORD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Stage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, D3DTEXTURESTAGESTATETYPE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Type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, DWORD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Value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);</a:t>
            </a:r>
            <a:br>
              <a:rPr lang="pl-PL" sz="1600" dirty="0" smtClean="0">
                <a:latin typeface="Courier New" pitchFamily="49" charset="0"/>
                <a:cs typeface="Courier New" pitchFamily="49" charset="0"/>
              </a:rPr>
            </a:br>
            <a:r>
              <a:rPr lang="pl-PL" sz="16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// Stałe D3DTSS_</a:t>
            </a: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HRESULT </a:t>
            </a:r>
            <a:r>
              <a:rPr lang="pl-PL" sz="16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SetSamplerState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(</a:t>
            </a:r>
            <a:br>
              <a:rPr lang="pl-PL" sz="1600" dirty="0" smtClean="0">
                <a:latin typeface="Courier New" pitchFamily="49" charset="0"/>
                <a:cs typeface="Courier New" pitchFamily="49" charset="0"/>
              </a:rPr>
            </a:b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DWORD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Sampler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, D3DSAMPLERSTATETYPE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Type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, DWORD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Value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);</a:t>
            </a:r>
            <a:br>
              <a:rPr lang="pl-PL" sz="1600" dirty="0" smtClean="0">
                <a:latin typeface="Courier New" pitchFamily="49" charset="0"/>
                <a:cs typeface="Courier New" pitchFamily="49" charset="0"/>
              </a:rPr>
            </a:br>
            <a:r>
              <a:rPr lang="pl-PL" sz="16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// Stałe D3DSAMP_</a:t>
            </a:r>
          </a:p>
        </p:txBody>
      </p:sp>
      <p:sp>
        <p:nvSpPr>
          <p:cNvPr id="4" name="Objaśnienie prostokątne zaokrąglone 3"/>
          <p:cNvSpPr/>
          <p:nvPr/>
        </p:nvSpPr>
        <p:spPr>
          <a:xfrm>
            <a:off x="5572132" y="3000372"/>
            <a:ext cx="3214710" cy="857256"/>
          </a:xfrm>
          <a:prstGeom prst="wedgeRoundRectCallout">
            <a:avLst>
              <a:gd name="adj1" fmla="val -59944"/>
              <a:gd name="adj2" fmla="val 52500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400" b="1" dirty="0" err="1" smtClean="0">
                <a:solidFill>
                  <a:srgbClr val="0070C0"/>
                </a:solidFill>
              </a:rPr>
              <a:t>Value</a:t>
            </a:r>
            <a:r>
              <a:rPr lang="pl-PL" sz="1400" b="1" dirty="0" smtClean="0"/>
              <a:t> – wartość różnego typu i o różnym znaczeniu, zależnie od wybranego stanu</a:t>
            </a:r>
            <a:endParaRPr lang="pl-PL" sz="1400" b="1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33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Interpolacja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Podczas rasteryzacji trójkąta dane zapisane w wierzchołkach są interpolowane na jego powierzchni</a:t>
            </a:r>
          </a:p>
          <a:p>
            <a:pPr lvl="1"/>
            <a:r>
              <a:rPr lang="pl-PL" dirty="0" smtClean="0"/>
              <a:t>W tym kolor, wektor normalny itd.</a:t>
            </a:r>
          </a:p>
          <a:p>
            <a:endParaRPr lang="pl-PL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3500438"/>
            <a:ext cx="3214710" cy="2476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Elipsa 4"/>
          <p:cNvSpPr/>
          <p:nvPr/>
        </p:nvSpPr>
        <p:spPr>
          <a:xfrm>
            <a:off x="3000364" y="5429264"/>
            <a:ext cx="500066" cy="50006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6" name="Elipsa 5"/>
          <p:cNvSpPr/>
          <p:nvPr/>
        </p:nvSpPr>
        <p:spPr>
          <a:xfrm>
            <a:off x="5715008" y="5429264"/>
            <a:ext cx="500066" cy="500066"/>
          </a:xfrm>
          <a:prstGeom prst="ellipse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Elipsa 8"/>
          <p:cNvSpPr/>
          <p:nvPr/>
        </p:nvSpPr>
        <p:spPr>
          <a:xfrm>
            <a:off x="4324348" y="3419472"/>
            <a:ext cx="500066" cy="500066"/>
          </a:xfrm>
          <a:prstGeom prst="ellipse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34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Indeksowanie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268799"/>
          </a:xfrm>
        </p:spPr>
        <p:txBody>
          <a:bodyPr/>
          <a:lstStyle/>
          <a:p>
            <a:r>
              <a:rPr lang="pl-PL" dirty="0" smtClean="0"/>
              <a:t>Jak narysować takie coś?</a:t>
            </a:r>
          </a:p>
          <a:p>
            <a:pPr lvl="1"/>
            <a:r>
              <a:rPr lang="pl-PL" i="1" dirty="0" smtClean="0">
                <a:solidFill>
                  <a:srgbClr val="0070C0"/>
                </a:solidFill>
              </a:rPr>
              <a:t>Triangle List</a:t>
            </a:r>
            <a:r>
              <a:rPr lang="pl-PL" dirty="0" smtClean="0">
                <a:solidFill>
                  <a:srgbClr val="0070C0"/>
                </a:solidFill>
              </a:rPr>
              <a:t> </a:t>
            </a:r>
            <a:r>
              <a:rPr lang="pl-PL" dirty="0" smtClean="0"/>
              <a:t>– każdy wierzchołek</a:t>
            </a:r>
            <a:br>
              <a:rPr lang="pl-PL" dirty="0" smtClean="0"/>
            </a:br>
            <a:r>
              <a:rPr lang="pl-PL" dirty="0" smtClean="0"/>
              <a:t>z wnętrza powtórzony 6 razy</a:t>
            </a:r>
          </a:p>
          <a:p>
            <a:pPr lvl="2"/>
            <a:r>
              <a:rPr lang="pl-PL" dirty="0" smtClean="0"/>
              <a:t>Straszne marnotrawstwo!</a:t>
            </a:r>
          </a:p>
          <a:p>
            <a:pPr lvl="1"/>
            <a:r>
              <a:rPr lang="pl-PL" i="1" dirty="0" smtClean="0">
                <a:solidFill>
                  <a:srgbClr val="0070C0"/>
                </a:solidFill>
              </a:rPr>
              <a:t>Triangle Strip</a:t>
            </a:r>
            <a:r>
              <a:rPr lang="pl-PL" dirty="0" smtClean="0">
                <a:solidFill>
                  <a:srgbClr val="0070C0"/>
                </a:solidFill>
              </a:rPr>
              <a:t> </a:t>
            </a:r>
            <a:r>
              <a:rPr lang="pl-PL" dirty="0" smtClean="0"/>
              <a:t>– potrafisz opisać tą</a:t>
            </a:r>
            <a:br>
              <a:rPr lang="pl-PL" dirty="0" smtClean="0"/>
            </a:br>
            <a:r>
              <a:rPr lang="pl-PL" dirty="0" smtClean="0"/>
              <a:t>siatkę pojedynczą wstęgą trójkątów?</a:t>
            </a:r>
          </a:p>
          <a:p>
            <a:pPr lvl="2"/>
            <a:r>
              <a:rPr lang="pl-PL" dirty="0" smtClean="0"/>
              <a:t>Da się, ale to wymaga trójkątów zdegenerowanych – sztuczka!</a:t>
            </a:r>
          </a:p>
          <a:p>
            <a:r>
              <a:rPr lang="pl-PL" dirty="0" smtClean="0"/>
              <a:t>Z pomocą przychodzi </a:t>
            </a:r>
            <a:r>
              <a:rPr lang="pl-PL" dirty="0" smtClean="0">
                <a:solidFill>
                  <a:srgbClr val="0070C0"/>
                </a:solidFill>
              </a:rPr>
              <a:t>indeksowanie</a:t>
            </a:r>
          </a:p>
          <a:p>
            <a:pPr lvl="1"/>
            <a:r>
              <a:rPr lang="pl-PL" dirty="0" smtClean="0"/>
              <a:t>Każdy wierzchołek zapisany tylko raz</a:t>
            </a:r>
          </a:p>
          <a:p>
            <a:pPr lvl="1"/>
            <a:r>
              <a:rPr lang="pl-PL" dirty="0" smtClean="0"/>
              <a:t>Dodatkowa tablica indeksów adresująca tablicę wierzchołków</a:t>
            </a:r>
          </a:p>
          <a:p>
            <a:pPr lvl="1"/>
            <a:endParaRPr lang="pl-PL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1571612"/>
            <a:ext cx="2338376" cy="2321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35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Indeksowanie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MY_VERTEX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V[5*5];</a:t>
            </a:r>
          </a:p>
          <a:p>
            <a:pPr>
              <a:buNone/>
            </a:pPr>
            <a:r>
              <a:rPr lang="pl-PL" sz="14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unsigned</a:t>
            </a:r>
            <a:r>
              <a:rPr lang="pl-PL" sz="14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4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short</a:t>
            </a:r>
            <a:r>
              <a:rPr lang="pl-PL" sz="14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4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Indices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[4*4*2*3];</a:t>
            </a:r>
          </a:p>
          <a:p>
            <a:pPr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x, y, i;</a:t>
            </a:r>
          </a:p>
          <a:p>
            <a:pPr>
              <a:buNone/>
            </a:pPr>
            <a:endParaRPr lang="pl-PL" sz="1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for (y = 0; y &lt; 5; y++)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for (x = 0; x &lt; 5; x++)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{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  V[y*5+x].x = (x+1.0f)*100.0f;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	 V[y*5+x].y = (y+1.0f)*100.0f;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	 V[y*5+x].z = 0.5f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  V[y*5+x].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rhw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= 1.0f;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  V[y*5+x].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color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= 0xFF000000;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2571744"/>
            <a:ext cx="4038600" cy="3554419"/>
          </a:xfrm>
        </p:spPr>
        <p:txBody>
          <a:bodyPr/>
          <a:lstStyle/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i = 0;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for (y = 0; y &lt; 4; y++)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for (x = 0; x &lt; 4; x++)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{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Indices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[i++] = (x+0)*5 + (y+0);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Indices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[i++] = (x+1)*5 + (y+0);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Indices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[i++] = (x+0)*5 + (y+1);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Indices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[i++] = (x+1)*5 + (y+0);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Indices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[i++] = (x+0)*5 + (y+1);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Indices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[i++] = (x+1)*5 + (y+1);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None/>
            </a:pPr>
            <a:endParaRPr lang="pl-PL" sz="1400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BC49C-97DF-4E6B-9304-C9630CF2B530}" type="slidenum">
              <a:rPr lang="pl-PL" smtClean="0"/>
              <a:pPr/>
              <a:t>36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Tablica indeksów i wierzchołków</a:t>
            </a:r>
            <a:endParaRPr lang="pl-PL" dirty="0"/>
          </a:p>
        </p:txBody>
      </p:sp>
      <p:graphicFrame>
        <p:nvGraphicFramePr>
          <p:cNvPr id="6" name="Symbol zastępczy zawartości 5"/>
          <p:cNvGraphicFramePr>
            <a:graphicFrameLocks noGrp="1"/>
          </p:cNvGraphicFramePr>
          <p:nvPr>
            <p:ph idx="1"/>
          </p:nvPr>
        </p:nvGraphicFramePr>
        <p:xfrm>
          <a:off x="2357422" y="2214554"/>
          <a:ext cx="900090" cy="3337560"/>
        </p:xfrm>
        <a:graphic>
          <a:graphicData uri="http://schemas.openxmlformats.org/drawingml/2006/table">
            <a:tbl>
              <a:tblPr bandRow="1">
                <a:tableStyleId>{3C2FFA5D-87B4-456A-9821-1D502468CF0F}</a:tableStyleId>
              </a:tblPr>
              <a:tblGrid>
                <a:gridCol w="357190"/>
                <a:gridCol w="542900"/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l-PL" sz="16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0</a:t>
                      </a:r>
                      <a:endParaRPr lang="pl-PL" sz="16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b="1" dirty="0" smtClean="0"/>
                        <a:t>0</a:t>
                      </a:r>
                      <a:endParaRPr lang="pl-PL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l-PL" sz="16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pl-PL" sz="16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b="1" dirty="0" smtClean="0"/>
                        <a:t>5</a:t>
                      </a:r>
                      <a:endParaRPr lang="pl-PL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l-PL" sz="16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2</a:t>
                      </a:r>
                      <a:endParaRPr lang="pl-PL" sz="16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b="1" dirty="0" smtClean="0"/>
                        <a:t>1</a:t>
                      </a:r>
                      <a:endParaRPr lang="pl-PL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l-PL" sz="16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3</a:t>
                      </a:r>
                      <a:endParaRPr lang="pl-PL" sz="16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b="1" dirty="0" smtClean="0"/>
                        <a:t>5</a:t>
                      </a:r>
                      <a:endParaRPr lang="pl-PL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l-PL" sz="16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</a:t>
                      </a:r>
                      <a:endParaRPr lang="pl-PL" sz="16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b="1" dirty="0" smtClean="0"/>
                        <a:t>1</a:t>
                      </a:r>
                      <a:endParaRPr lang="pl-PL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l-PL" sz="16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5</a:t>
                      </a:r>
                      <a:endParaRPr lang="pl-PL" sz="16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b="1" dirty="0" smtClean="0"/>
                        <a:t>6</a:t>
                      </a:r>
                      <a:endParaRPr lang="pl-PL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l-PL" sz="16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6</a:t>
                      </a:r>
                      <a:endParaRPr lang="pl-PL" sz="16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b="1" dirty="0" smtClean="0"/>
                        <a:t>5</a:t>
                      </a:r>
                      <a:endParaRPr lang="pl-PL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l-PL" sz="16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7</a:t>
                      </a:r>
                      <a:endParaRPr lang="pl-PL" sz="16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b="1" dirty="0" smtClean="0"/>
                        <a:t>10</a:t>
                      </a:r>
                      <a:endParaRPr lang="pl-PL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l-PL" sz="16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8</a:t>
                      </a:r>
                      <a:endParaRPr lang="pl-PL" sz="16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b="1" dirty="0" smtClean="0"/>
                        <a:t>6</a:t>
                      </a:r>
                      <a:endParaRPr lang="pl-PL" sz="1600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4500562" y="2643182"/>
          <a:ext cx="3857652" cy="2595880"/>
        </p:xfrm>
        <a:graphic>
          <a:graphicData uri="http://schemas.openxmlformats.org/drawingml/2006/table">
            <a:tbl>
              <a:tblPr bandRow="1">
                <a:tableStyleId>{3C2FFA5D-87B4-456A-9821-1D502468CF0F}</a:tableStyleId>
              </a:tblPr>
              <a:tblGrid>
                <a:gridCol w="420834"/>
                <a:gridCol w="3436818"/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l-PL" sz="16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0</a:t>
                      </a:r>
                      <a:endParaRPr lang="pl-PL" sz="16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100; 100; 0.5; 1.0; 0xFF000000</a:t>
                      </a:r>
                      <a:endParaRPr lang="pl-PL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l-PL" sz="16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pl-PL" sz="16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200; 100; 0.5; 1.0; 0xFF000000</a:t>
                      </a:r>
                      <a:endParaRPr lang="pl-PL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l-PL" sz="16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2</a:t>
                      </a:r>
                      <a:endParaRPr lang="pl-PL" sz="16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300; 100; 0.5; 1.0; 0xFF000000</a:t>
                      </a:r>
                      <a:endParaRPr lang="pl-PL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l-PL" sz="16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3</a:t>
                      </a:r>
                      <a:endParaRPr lang="pl-PL" sz="16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400; 100; 0.5; 1.0; 0xFF000000</a:t>
                      </a:r>
                      <a:endParaRPr lang="pl-PL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l-PL" sz="16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</a:t>
                      </a:r>
                      <a:endParaRPr lang="pl-PL" sz="16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500; 100; 0.5; 1.0; 0xFF000000</a:t>
                      </a:r>
                      <a:endParaRPr lang="pl-PL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l-PL" sz="16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5</a:t>
                      </a:r>
                      <a:endParaRPr lang="pl-PL" sz="16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100; 200; 0.5; 1.0; 0xFF000000</a:t>
                      </a:r>
                      <a:endParaRPr lang="pl-PL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pl-PL" sz="16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6</a:t>
                      </a:r>
                      <a:endParaRPr lang="pl-PL" sz="16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200; 200; 0.5; 1.0; 0xFF000000</a:t>
                      </a:r>
                      <a:endParaRPr lang="pl-PL" sz="16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rójkąt równoramienny 7"/>
          <p:cNvSpPr/>
          <p:nvPr/>
        </p:nvSpPr>
        <p:spPr>
          <a:xfrm rot="18900000">
            <a:off x="250363" y="2338972"/>
            <a:ext cx="1207528" cy="602229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Trójkąt równoramienny 8"/>
          <p:cNvSpPr/>
          <p:nvPr/>
        </p:nvSpPr>
        <p:spPr>
          <a:xfrm rot="18900000">
            <a:off x="250363" y="4553549"/>
            <a:ext cx="1207528" cy="602229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Trójkąt równoramienny 9"/>
          <p:cNvSpPr/>
          <p:nvPr/>
        </p:nvSpPr>
        <p:spPr>
          <a:xfrm rot="8100000">
            <a:off x="678992" y="3624855"/>
            <a:ext cx="1207528" cy="602229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Nawias klamrowy otwierający 10"/>
          <p:cNvSpPr/>
          <p:nvPr/>
        </p:nvSpPr>
        <p:spPr>
          <a:xfrm>
            <a:off x="1928794" y="2214554"/>
            <a:ext cx="285752" cy="1000132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Nawias klamrowy otwierający 11"/>
          <p:cNvSpPr/>
          <p:nvPr/>
        </p:nvSpPr>
        <p:spPr>
          <a:xfrm>
            <a:off x="1928794" y="3286124"/>
            <a:ext cx="285752" cy="1000132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Nawias klamrowy otwierający 12"/>
          <p:cNvSpPr/>
          <p:nvPr/>
        </p:nvSpPr>
        <p:spPr>
          <a:xfrm>
            <a:off x="1928794" y="4429132"/>
            <a:ext cx="285752" cy="1000132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5" name="Łącznik prosty ze strzałką 14"/>
          <p:cNvCxnSpPr/>
          <p:nvPr/>
        </p:nvCxnSpPr>
        <p:spPr>
          <a:xfrm>
            <a:off x="3428992" y="2357430"/>
            <a:ext cx="928694" cy="4286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ze strzałką 16"/>
          <p:cNvCxnSpPr/>
          <p:nvPr/>
        </p:nvCxnSpPr>
        <p:spPr>
          <a:xfrm rot="16200000" flipH="1">
            <a:off x="2928926" y="3214686"/>
            <a:ext cx="1857388" cy="10001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Łącznik prosty ze strzałką 18"/>
          <p:cNvCxnSpPr/>
          <p:nvPr/>
        </p:nvCxnSpPr>
        <p:spPr>
          <a:xfrm>
            <a:off x="3357554" y="3143248"/>
            <a:ext cx="100013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Łącznik prosty ze strzałką 20"/>
          <p:cNvCxnSpPr/>
          <p:nvPr/>
        </p:nvCxnSpPr>
        <p:spPr>
          <a:xfrm rot="16200000" flipH="1">
            <a:off x="3286116" y="3571876"/>
            <a:ext cx="1143008" cy="10001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Łącznik prosty ze strzałką 22"/>
          <p:cNvCxnSpPr/>
          <p:nvPr/>
        </p:nvCxnSpPr>
        <p:spPr>
          <a:xfrm flipV="1">
            <a:off x="3357554" y="3143248"/>
            <a:ext cx="928694" cy="78581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Łącznik prosty ze strzałką 24"/>
          <p:cNvCxnSpPr/>
          <p:nvPr/>
        </p:nvCxnSpPr>
        <p:spPr>
          <a:xfrm>
            <a:off x="3357554" y="4286256"/>
            <a:ext cx="1000132" cy="78581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Łącznik prosty ze strzałką 27"/>
          <p:cNvCxnSpPr/>
          <p:nvPr/>
        </p:nvCxnSpPr>
        <p:spPr>
          <a:xfrm>
            <a:off x="3357554" y="4643446"/>
            <a:ext cx="100013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Łącznik prosty ze strzałką 31"/>
          <p:cNvCxnSpPr/>
          <p:nvPr/>
        </p:nvCxnSpPr>
        <p:spPr>
          <a:xfrm>
            <a:off x="3357554" y="5357826"/>
            <a:ext cx="1000132" cy="1428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33"/>
          <p:cNvCxnSpPr/>
          <p:nvPr/>
        </p:nvCxnSpPr>
        <p:spPr>
          <a:xfrm rot="16200000" flipH="1">
            <a:off x="3321835" y="5036355"/>
            <a:ext cx="857256" cy="78581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pole tekstowe 36"/>
          <p:cNvSpPr txBox="1"/>
          <p:nvPr/>
        </p:nvSpPr>
        <p:spPr>
          <a:xfrm>
            <a:off x="2357422" y="5643578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/>
              <a:t>(...)</a:t>
            </a:r>
            <a:endParaRPr lang="pl-PL" b="1" dirty="0"/>
          </a:p>
        </p:txBody>
      </p:sp>
      <p:sp>
        <p:nvSpPr>
          <p:cNvPr id="38" name="pole tekstowe 37"/>
          <p:cNvSpPr txBox="1"/>
          <p:nvPr/>
        </p:nvSpPr>
        <p:spPr>
          <a:xfrm>
            <a:off x="6000760" y="5429264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/>
              <a:t>(...)</a:t>
            </a:r>
            <a:endParaRPr lang="pl-PL" b="1" dirty="0"/>
          </a:p>
        </p:txBody>
      </p:sp>
      <p:sp>
        <p:nvSpPr>
          <p:cNvPr id="39" name="pole tekstowe 38"/>
          <p:cNvSpPr txBox="1"/>
          <p:nvPr/>
        </p:nvSpPr>
        <p:spPr>
          <a:xfrm>
            <a:off x="2071670" y="1643050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 smtClean="0"/>
              <a:t>Indices</a:t>
            </a:r>
            <a:endParaRPr lang="pl-PL" b="1" dirty="0"/>
          </a:p>
        </p:txBody>
      </p:sp>
      <p:sp>
        <p:nvSpPr>
          <p:cNvPr id="40" name="pole tekstowe 39"/>
          <p:cNvSpPr txBox="1"/>
          <p:nvPr/>
        </p:nvSpPr>
        <p:spPr>
          <a:xfrm>
            <a:off x="5715008" y="2071678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/>
              <a:t>V</a:t>
            </a:r>
            <a:endParaRPr lang="pl-PL" b="1" dirty="0"/>
          </a:p>
        </p:txBody>
      </p:sp>
      <p:sp>
        <p:nvSpPr>
          <p:cNvPr id="41" name="Symbol zastępczy numeru slajdu 4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37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Renderowanie</a:t>
            </a:r>
            <a:r>
              <a:rPr lang="pl-PL" dirty="0" smtClean="0"/>
              <a:t> z indeksowaniem</a:t>
            </a: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g_Dev-&gt;SetRenderState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(D3DRS_FILLMODE, D3DFILL_WIREFRAME);</a:t>
            </a:r>
          </a:p>
          <a:p>
            <a:pPr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g_Dev-&gt;SetFVF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MY_FVF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g_Dev-&gt;</a:t>
            </a:r>
            <a:r>
              <a:rPr lang="pl-PL" sz="14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DrawIndexedPrimitiveUP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D3DPT_TRIANGLELIST, //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PrimitiveType</a:t>
            </a:r>
            <a:endParaRPr lang="pl-PL" sz="1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0,                  //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MinVertexIndex</a:t>
            </a:r>
            <a:endParaRPr lang="pl-PL" sz="1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5*5,                //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NumVertices</a:t>
            </a:r>
            <a:endParaRPr lang="pl-PL" sz="1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4*4*2,              //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PrimitiveCount</a:t>
            </a:r>
            <a:endParaRPr lang="pl-PL" sz="1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Indices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,            //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pIndexData</a:t>
            </a:r>
            <a:endParaRPr lang="pl-PL" sz="1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D3DFMT_INDEX16,     //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IndexDataFormat</a:t>
            </a:r>
            <a:endParaRPr lang="pl-PL" sz="1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V,                  //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pVertexStreamZeroData</a:t>
            </a:r>
            <a:endParaRPr lang="pl-PL" sz="1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sizeof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MY_VERTEX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)); //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VertexStreamZeroStride</a:t>
            </a:r>
            <a:endParaRPr lang="pl-PL" sz="1400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3571876"/>
            <a:ext cx="2338376" cy="2321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38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Bufory wierzchołków i indeksów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 smtClean="0"/>
              <a:t>Rysowanie wprost ze swojego kawałka pamięci metodą Draw[</a:t>
            </a:r>
            <a:r>
              <a:rPr lang="pl-PL" dirty="0" err="1" smtClean="0"/>
              <a:t>Indexed</a:t>
            </a:r>
            <a:r>
              <a:rPr lang="pl-PL" dirty="0" smtClean="0"/>
              <a:t>]</a:t>
            </a:r>
            <a:r>
              <a:rPr lang="pl-PL" dirty="0" err="1" smtClean="0"/>
              <a:t>Primitive</a:t>
            </a:r>
            <a:r>
              <a:rPr lang="pl-PL" dirty="0" err="1" smtClean="0">
                <a:solidFill>
                  <a:srgbClr val="0070C0"/>
                </a:solidFill>
              </a:rPr>
              <a:t>UP</a:t>
            </a:r>
            <a:r>
              <a:rPr lang="pl-PL" dirty="0" smtClean="0"/>
              <a:t> (</a:t>
            </a:r>
            <a:r>
              <a:rPr lang="pl-PL" i="1" dirty="0" err="1" smtClean="0"/>
              <a:t>User</a:t>
            </a:r>
            <a:r>
              <a:rPr lang="pl-PL" i="1" dirty="0" smtClean="0"/>
              <a:t> Pointer</a:t>
            </a:r>
            <a:r>
              <a:rPr lang="pl-PL" dirty="0" smtClean="0"/>
              <a:t>) jest bardzo wolne</a:t>
            </a:r>
          </a:p>
          <a:p>
            <a:pPr lvl="1"/>
            <a:r>
              <a:rPr lang="pl-PL" dirty="0" smtClean="0"/>
              <a:t>Nie nadaje się do rysowania większej ilości geometrii</a:t>
            </a:r>
          </a:p>
          <a:p>
            <a:r>
              <a:rPr lang="pl-PL" dirty="0" smtClean="0"/>
              <a:t>Rozwiązaniem jest użycie </a:t>
            </a:r>
            <a:r>
              <a:rPr lang="pl-PL" dirty="0" smtClean="0">
                <a:solidFill>
                  <a:srgbClr val="0070C0"/>
                </a:solidFill>
              </a:rPr>
              <a:t>buforów</a:t>
            </a:r>
          </a:p>
          <a:p>
            <a:pPr lvl="1"/>
            <a:r>
              <a:rPr lang="pl-PL" dirty="0" smtClean="0"/>
              <a:t>Bufor jest zarządzany przez Direct3D, może być umieszczony w pamięci karty graficznej</a:t>
            </a:r>
          </a:p>
          <a:p>
            <a:r>
              <a:rPr lang="pl-PL" dirty="0" smtClean="0"/>
              <a:t>Bufor jest </a:t>
            </a:r>
            <a:r>
              <a:rPr lang="pl-PL" dirty="0" smtClean="0">
                <a:solidFill>
                  <a:srgbClr val="0070C0"/>
                </a:solidFill>
              </a:rPr>
              <a:t>zasobem</a:t>
            </a:r>
          </a:p>
          <a:p>
            <a:pPr lvl="1"/>
            <a:r>
              <a:rPr lang="pl-PL" dirty="0" smtClean="0"/>
              <a:t>Utworzenie z podanymi parametrami (długość, pula pamięci, flagi użycia)</a:t>
            </a:r>
          </a:p>
          <a:p>
            <a:pPr lvl="1"/>
            <a:r>
              <a:rPr lang="pl-PL" dirty="0" smtClean="0"/>
              <a:t>Zablokowanie </a:t>
            </a:r>
            <a:r>
              <a:rPr lang="pl-PL" dirty="0" smtClean="0"/>
              <a:t>-&gt; </a:t>
            </a:r>
            <a:r>
              <a:rPr lang="pl-PL" dirty="0" smtClean="0"/>
              <a:t>Dostajemy wskaźnik, wypełniamy pamięć jak zwykłą tablicę </a:t>
            </a:r>
            <a:r>
              <a:rPr lang="pl-PL" dirty="0" smtClean="0"/>
              <a:t>-&gt; </a:t>
            </a:r>
            <a:r>
              <a:rPr lang="pl-PL" dirty="0" smtClean="0"/>
              <a:t>Odblokowanie</a:t>
            </a:r>
          </a:p>
          <a:p>
            <a:pPr lvl="1"/>
            <a:r>
              <a:rPr lang="pl-PL" dirty="0" smtClean="0"/>
              <a:t>Używanie do renderowania</a:t>
            </a:r>
          </a:p>
          <a:p>
            <a:pPr lvl="1"/>
            <a:r>
              <a:rPr lang="pl-PL" dirty="0" smtClean="0"/>
              <a:t>Zwolnienie metodą </a:t>
            </a:r>
            <a:r>
              <a:rPr lang="pl-PL" dirty="0" err="1" smtClean="0"/>
              <a:t>Release</a:t>
            </a:r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39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Tworzenie bufora wierzchołków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IDirect3DVertexBuffer9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*VB;</a:t>
            </a:r>
          </a:p>
          <a:p>
            <a:pPr>
              <a:buNone/>
            </a:pPr>
            <a:endParaRPr lang="pl-PL" sz="16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g_Dev-&gt;</a:t>
            </a:r>
            <a:r>
              <a:rPr lang="pl-PL" sz="16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CreateVertexBuffer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(</a:t>
            </a: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 5*5*sizeof(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MY_VERTEX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), //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Length</a:t>
            </a:r>
            <a:endParaRPr lang="pl-PL" sz="16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 D3DUSAGE_WRITEONLY,    //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Usage</a:t>
            </a:r>
            <a:endParaRPr lang="pl-PL" sz="16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MY_FVF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,                // FVF</a:t>
            </a: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 D3DPOOL_MANAGED,       //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Pool</a:t>
            </a:r>
            <a:endParaRPr lang="pl-PL" sz="16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 &amp;VB,                   //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ppVertexBuffer</a:t>
            </a:r>
            <a:endParaRPr lang="pl-PL" sz="16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 NULL);                 //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pSharedHandle</a:t>
            </a:r>
            <a:endParaRPr lang="pl-PL" sz="16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pl-PL" sz="16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MY_VERTEX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*V;</a:t>
            </a:r>
          </a:p>
          <a:p>
            <a:pPr>
              <a:buNone/>
            </a:pP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VB-&gt;</a:t>
            </a:r>
            <a:r>
              <a:rPr lang="pl-PL" sz="16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Lock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(0,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0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, (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void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**)&amp;V, D3DLOCK_DISCARD);</a:t>
            </a:r>
          </a:p>
          <a:p>
            <a:pPr>
              <a:buNone/>
            </a:pPr>
            <a:r>
              <a:rPr lang="pl-PL" sz="16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// Wypełnij V tak samo jak poprzednio...</a:t>
            </a:r>
          </a:p>
          <a:p>
            <a:pPr>
              <a:buNone/>
            </a:pP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VB-&gt;</a:t>
            </a:r>
            <a:r>
              <a:rPr lang="pl-PL" sz="16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Unlock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();</a:t>
            </a:r>
            <a:endParaRPr lang="pl-PL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40</a:t>
            </a:fld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Tworzenie bufora indeksów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IDirect3DIndexBuffer9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*IB;</a:t>
            </a:r>
          </a:p>
          <a:p>
            <a:pPr>
              <a:buNone/>
            </a:pPr>
            <a:endParaRPr lang="pl-PL" sz="16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g_Dev-&gt;</a:t>
            </a:r>
            <a:r>
              <a:rPr lang="pl-PL" sz="16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CreateIndexBuffer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(</a:t>
            </a: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 4*4*2*3*sizeof(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unsigned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short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), //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Length</a:t>
            </a:r>
            <a:endParaRPr lang="pl-PL" sz="16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 D3DUSAGE_WRITEONLY,             //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Usage</a:t>
            </a:r>
            <a:endParaRPr lang="pl-PL" sz="16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 D3DFMT_INDEX16,                 // Format</a:t>
            </a: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 D3DPOOL_MANAGED,                //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Pool</a:t>
            </a:r>
            <a:endParaRPr lang="pl-PL" sz="16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 &amp;IB,                            //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ppIndexBuffer</a:t>
            </a:r>
            <a:endParaRPr lang="pl-PL" sz="16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 NULL);                          //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pSharedHandle</a:t>
            </a:r>
            <a:endParaRPr lang="pl-PL" sz="16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pl-PL" sz="16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unsigned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short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*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Indices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IB-&gt;</a:t>
            </a:r>
            <a:r>
              <a:rPr lang="pl-PL" sz="16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Lock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(0,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0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, (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void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**)&amp;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Indices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, D3DLOCK_DISCARD);</a:t>
            </a:r>
          </a:p>
          <a:p>
            <a:pPr>
              <a:buNone/>
            </a:pPr>
            <a:r>
              <a:rPr lang="pl-PL" sz="16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// Wypełnij </a:t>
            </a:r>
            <a:r>
              <a:rPr lang="pl-PL" sz="16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Indices</a:t>
            </a:r>
            <a:r>
              <a:rPr lang="pl-PL" sz="16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tak samo jak poprzednio...</a:t>
            </a:r>
          </a:p>
          <a:p>
            <a:pPr>
              <a:buNone/>
            </a:pP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IB-&gt;</a:t>
            </a:r>
            <a:r>
              <a:rPr lang="pl-PL" sz="16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Unlock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();</a:t>
            </a:r>
            <a:endParaRPr lang="pl-PL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41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Rysowanie z buforów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125923"/>
          </a:xfrm>
        </p:spPr>
        <p:txBody>
          <a:bodyPr/>
          <a:lstStyle/>
          <a:p>
            <a:pPr>
              <a:buNone/>
            </a:pP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g_Dev-&gt;</a:t>
            </a:r>
            <a:r>
              <a:rPr lang="pl-PL" sz="18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SetStreamSource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(0, VB, 0, </a:t>
            </a: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sizeof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MY_VERTEX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));</a:t>
            </a:r>
          </a:p>
          <a:p>
            <a:pPr>
              <a:buNone/>
            </a:pP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g_Dev-&gt;</a:t>
            </a:r>
            <a:r>
              <a:rPr lang="pl-PL" sz="18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SetIndices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(IB);</a:t>
            </a:r>
          </a:p>
          <a:p>
            <a:pPr>
              <a:buNone/>
            </a:pP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g_Dev-&gt;SetFVF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MY_FVF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endParaRPr lang="pl-PL" sz="1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g_Dev-&gt;</a:t>
            </a:r>
            <a:r>
              <a:rPr lang="pl-PL" sz="18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DrawIndexedPrimitive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(</a:t>
            </a:r>
          </a:p>
          <a:p>
            <a:pPr>
              <a:buNone/>
            </a:pP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 D3DPT_TRIANGLELIST, // </a:t>
            </a: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Type</a:t>
            </a:r>
            <a:endParaRPr lang="pl-PL" sz="1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 0,                  // </a:t>
            </a: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BaseVertexIndex</a:t>
            </a:r>
            <a:endParaRPr lang="pl-PL" sz="1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 0,                  // </a:t>
            </a: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MinIndex</a:t>
            </a:r>
            <a:endParaRPr lang="pl-PL" sz="1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 5*5,                // </a:t>
            </a: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NumVertices</a:t>
            </a:r>
            <a:endParaRPr lang="pl-PL" sz="1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 0,                  // </a:t>
            </a: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StartIndex</a:t>
            </a:r>
            <a:endParaRPr lang="pl-PL" sz="1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 4*4*2);             // </a:t>
            </a: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PrimitiveCount</a:t>
            </a:r>
            <a:endParaRPr lang="pl-PL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Objaśnienie prostokątne zaokrąglone 3"/>
          <p:cNvSpPr/>
          <p:nvPr/>
        </p:nvSpPr>
        <p:spPr>
          <a:xfrm>
            <a:off x="6286512" y="2428868"/>
            <a:ext cx="2643206" cy="500066"/>
          </a:xfrm>
          <a:prstGeom prst="wedgeRoundRectCallout">
            <a:avLst>
              <a:gd name="adj1" fmla="val -144796"/>
              <a:gd name="adj2" fmla="val -68928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400" b="1" dirty="0" smtClean="0"/>
              <a:t>Ustawiamy aktywny VB</a:t>
            </a:r>
            <a:endParaRPr lang="pl-PL" sz="1400" b="1" dirty="0"/>
          </a:p>
        </p:txBody>
      </p:sp>
      <p:sp>
        <p:nvSpPr>
          <p:cNvPr id="5" name="Objaśnienie prostokątne zaokrąglone 4"/>
          <p:cNvSpPr/>
          <p:nvPr/>
        </p:nvSpPr>
        <p:spPr>
          <a:xfrm>
            <a:off x="5429256" y="3000372"/>
            <a:ext cx="2643206" cy="500066"/>
          </a:xfrm>
          <a:prstGeom prst="wedgeRoundRectCallout">
            <a:avLst>
              <a:gd name="adj1" fmla="val -117769"/>
              <a:gd name="adj2" fmla="val -139403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400" b="1" dirty="0" smtClean="0"/>
              <a:t>Ustawiamy aktywny IB</a:t>
            </a:r>
            <a:endParaRPr lang="pl-PL" sz="1400" b="1" dirty="0"/>
          </a:p>
        </p:txBody>
      </p:sp>
      <p:sp>
        <p:nvSpPr>
          <p:cNvPr id="6" name="Objaśnienie prostokątne zaokrąglone 5"/>
          <p:cNvSpPr/>
          <p:nvPr/>
        </p:nvSpPr>
        <p:spPr>
          <a:xfrm>
            <a:off x="5929322" y="3571876"/>
            <a:ext cx="3000396" cy="500066"/>
          </a:xfrm>
          <a:prstGeom prst="wedgeRoundRectCallout">
            <a:avLst>
              <a:gd name="adj1" fmla="val -97658"/>
              <a:gd name="adj2" fmla="val -55594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400" b="1" dirty="0" smtClean="0"/>
              <a:t>Rysowanie – już bez UP!</a:t>
            </a:r>
            <a:endParaRPr lang="pl-PL" sz="1400" b="1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42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Bufor dynamiczny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Co, jeśli geometria zmienia się w każdej klatce?</a:t>
            </a:r>
          </a:p>
          <a:p>
            <a:pPr lvl="1"/>
            <a:r>
              <a:rPr lang="pl-PL" dirty="0" smtClean="0"/>
              <a:t>Rysować za pomocą UP?</a:t>
            </a:r>
          </a:p>
          <a:p>
            <a:pPr lvl="1"/>
            <a:r>
              <a:rPr lang="pl-PL" dirty="0" smtClean="0"/>
              <a:t>Blokować w każdej klatce cały bufor?</a:t>
            </a:r>
          </a:p>
          <a:p>
            <a:r>
              <a:rPr lang="pl-PL" dirty="0" smtClean="0"/>
              <a:t>Najwydajniejszym rozwiązaniem jest bufor dynamiczny</a:t>
            </a:r>
          </a:p>
          <a:p>
            <a:pPr lvl="1"/>
            <a:r>
              <a:rPr lang="pl-PL" dirty="0" smtClean="0"/>
              <a:t>Specjalna flaga informuje Direct3D o sposobie jego użycia</a:t>
            </a:r>
          </a:p>
          <a:p>
            <a:pPr lvl="1"/>
            <a:r>
              <a:rPr lang="pl-PL" dirty="0" smtClean="0"/>
              <a:t>Długość zapewniająca miejsce na kilka porcji danych</a:t>
            </a:r>
          </a:p>
          <a:p>
            <a:pPr lvl="1"/>
            <a:r>
              <a:rPr lang="pl-PL" dirty="0" smtClean="0"/>
              <a:t>Blokowany, wypełniany i </a:t>
            </a:r>
            <a:r>
              <a:rPr lang="pl-PL" dirty="0" err="1" smtClean="0"/>
              <a:t>renderowany</a:t>
            </a:r>
            <a:r>
              <a:rPr lang="pl-PL" dirty="0" smtClean="0"/>
              <a:t> tylko fragment</a:t>
            </a:r>
          </a:p>
          <a:p>
            <a:pPr lvl="1"/>
            <a:r>
              <a:rPr lang="pl-PL" dirty="0" smtClean="0"/>
              <a:t>Specjalne flagi blokowania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43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Bufor dynamiczny</a:t>
            </a:r>
            <a:endParaRPr lang="pl-PL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785926"/>
            <a:ext cx="3236837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44</a:t>
            </a:fld>
            <a:endParaRPr lang="pl-PL"/>
          </a:p>
        </p:txBody>
      </p:sp>
      <p:sp>
        <p:nvSpPr>
          <p:cNvPr id="6" name="Prostokąt 5"/>
          <p:cNvSpPr/>
          <p:nvPr/>
        </p:nvSpPr>
        <p:spPr>
          <a:xfrm>
            <a:off x="4214810" y="2928934"/>
            <a:ext cx="214314" cy="21431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4214810" y="3214686"/>
            <a:ext cx="214314" cy="2143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4214810" y="3500438"/>
            <a:ext cx="214314" cy="21431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4572000" y="2928934"/>
            <a:ext cx="40719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 smtClean="0"/>
              <a:t>- Losowe śmieci</a:t>
            </a:r>
          </a:p>
          <a:p>
            <a:pPr>
              <a:buFontTx/>
              <a:buChar char="-"/>
            </a:pPr>
            <a:r>
              <a:rPr lang="pl-PL" sz="1400" b="1" dirty="0" smtClean="0"/>
              <a:t> Fragment użyty w klatkach poprzednich</a:t>
            </a:r>
          </a:p>
          <a:p>
            <a:pPr>
              <a:buFontTx/>
              <a:buChar char="-"/>
            </a:pPr>
            <a:r>
              <a:rPr lang="pl-PL" sz="1400" b="1" dirty="0" smtClean="0"/>
              <a:t> Fragment wypełniany i używany w tej klatce</a:t>
            </a:r>
            <a:endParaRPr lang="pl-PL" sz="1400" b="1" dirty="0"/>
          </a:p>
        </p:txBody>
      </p:sp>
      <p:cxnSp>
        <p:nvCxnSpPr>
          <p:cNvPr id="17" name="Łącznik prosty ze strzałką 16"/>
          <p:cNvCxnSpPr/>
          <p:nvPr/>
        </p:nvCxnSpPr>
        <p:spPr>
          <a:xfrm>
            <a:off x="2071670" y="1785926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ole tekstowe 17"/>
          <p:cNvSpPr txBox="1"/>
          <p:nvPr/>
        </p:nvSpPr>
        <p:spPr>
          <a:xfrm>
            <a:off x="2071670" y="1428736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/>
              <a:t>Bufor</a:t>
            </a:r>
            <a:endParaRPr lang="pl-PL" sz="1400" b="1" dirty="0"/>
          </a:p>
        </p:txBody>
      </p:sp>
      <p:cxnSp>
        <p:nvCxnSpPr>
          <p:cNvPr id="21" name="Łącznik prosty ze strzałką 20"/>
          <p:cNvCxnSpPr/>
          <p:nvPr/>
        </p:nvCxnSpPr>
        <p:spPr>
          <a:xfrm rot="5400000">
            <a:off x="179357" y="3535363"/>
            <a:ext cx="107157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pole tekstowe 21"/>
          <p:cNvSpPr txBox="1"/>
          <p:nvPr/>
        </p:nvSpPr>
        <p:spPr>
          <a:xfrm>
            <a:off x="285720" y="3071810"/>
            <a:ext cx="400110" cy="88041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pl-PL" sz="1400" b="1" dirty="0" smtClean="0"/>
              <a:t>Klatka</a:t>
            </a:r>
            <a:endParaRPr lang="pl-PL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Bufor dynamiczny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900486" cy="4525963"/>
          </a:xfrm>
        </p:spPr>
        <p:txBody>
          <a:bodyPr/>
          <a:lstStyle/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g_Dev-&gt;CreateVertexBuffer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(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 5*5</a:t>
            </a:r>
            <a:r>
              <a:rPr lang="pl-PL" sz="12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*10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*sizeof(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MY_VERTEX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),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2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D3DUSAGE_DYNAMIC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| </a:t>
            </a:r>
            <a:r>
              <a:rPr lang="pl-PL" sz="12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D3DUSAGE_WRITEONLY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,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MY_FVF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,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2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D3DPOOL_DEFAULT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,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 &amp;VB,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 NULL);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CurrentPos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0;</a:t>
            </a:r>
            <a:endParaRPr lang="pl-PL" sz="1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Symbol zastępczy zawartości 5"/>
          <p:cNvSpPr>
            <a:spLocks noGrp="1"/>
          </p:cNvSpPr>
          <p:nvPr>
            <p:ph sz="half" idx="2"/>
          </p:nvPr>
        </p:nvSpPr>
        <p:spPr>
          <a:xfrm>
            <a:off x="4786314" y="1600200"/>
            <a:ext cx="3900486" cy="4525963"/>
          </a:xfrm>
        </p:spPr>
        <p:txBody>
          <a:bodyPr/>
          <a:lstStyle/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StartVertex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DWORD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Flags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if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(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CurrentPos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== </a:t>
            </a:r>
            <a:r>
              <a:rPr lang="pl-PL" sz="12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10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) {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StartVertex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0;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Flags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2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D3DLOCK_DISCARD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CurrentPos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1;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else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{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StartVertex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CurrentPos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* 5*5;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Flags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2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D3DLOCK_NOOVERWRITE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CurrentPos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++;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None/>
            </a:pPr>
            <a:endParaRPr lang="pl-PL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MY_VERTEX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*V;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VB-&gt;Lock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(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StartVertex*sizeof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MY_VERTEX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),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 5*5*sizeof(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MY_VERTEX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),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 (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void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**)&amp;V,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Flags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2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// Wypełnij V...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VB-&gt;Unlock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();</a:t>
            </a:r>
            <a:endParaRPr lang="pl-PL" sz="1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45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Pule pamięci</a:t>
            </a:r>
            <a:endParaRPr lang="pl-PL" dirty="0"/>
          </a:p>
        </p:txBody>
      </p:sp>
      <p:graphicFrame>
        <p:nvGraphicFramePr>
          <p:cNvPr id="7" name="Symbol zastępczy zawartości 6"/>
          <p:cNvGraphicFramePr>
            <a:graphicFrameLocks noGrp="1"/>
          </p:cNvGraphicFramePr>
          <p:nvPr>
            <p:ph idx="1"/>
          </p:nvPr>
        </p:nvGraphicFramePr>
        <p:xfrm>
          <a:off x="457200" y="2428868"/>
          <a:ext cx="8229600" cy="265684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328850"/>
                <a:gridCol w="4000528"/>
                <a:gridCol w="1900222"/>
              </a:tblGrid>
              <a:tr h="370840">
                <a:tc>
                  <a:txBody>
                    <a:bodyPr/>
                    <a:lstStyle/>
                    <a:p>
                      <a:r>
                        <a:rPr lang="pl-PL" sz="1400" b="1" dirty="0" smtClean="0">
                          <a:solidFill>
                            <a:srgbClr val="0070C0"/>
                          </a:solidFill>
                        </a:rPr>
                        <a:t>Flaga, znaczenie</a:t>
                      </a:r>
                      <a:endParaRPr lang="pl-PL" sz="1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 smtClean="0">
                          <a:solidFill>
                            <a:srgbClr val="0070C0"/>
                          </a:solidFill>
                        </a:rPr>
                        <a:t>Opis</a:t>
                      </a:r>
                      <a:endParaRPr lang="pl-PL" sz="1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solidFill>
                            <a:srgbClr val="0070C0"/>
                          </a:solidFill>
                        </a:rPr>
                        <a:t>Utrata urządzenia</a:t>
                      </a:r>
                      <a:endParaRPr lang="pl-PL" sz="1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D3DPOOL_MANAGED</a:t>
                      </a:r>
                    </a:p>
                    <a:p>
                      <a:r>
                        <a:rPr lang="pl-PL" sz="1400" b="1" dirty="0" smtClean="0"/>
                        <a:t>Pamięć zarządzana</a:t>
                      </a:r>
                      <a:endParaRPr lang="pl-PL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Zasób jest przechowywany zarówno w pamięci RAM jak i video, </a:t>
                      </a:r>
                      <a:r>
                        <a:rPr lang="pl-PL" sz="1400" b="1" dirty="0" err="1" smtClean="0"/>
                        <a:t>DirectX</a:t>
                      </a:r>
                      <a:r>
                        <a:rPr lang="pl-PL" sz="1400" b="1" dirty="0" smtClean="0"/>
                        <a:t> samodzielnie nim zarządza.</a:t>
                      </a:r>
                      <a:endParaRPr lang="pl-PL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/>
                        <a:t>NIE</a:t>
                      </a:r>
                      <a:endParaRPr lang="pl-PL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D3DPOOL_DEFAULT</a:t>
                      </a:r>
                    </a:p>
                    <a:p>
                      <a:r>
                        <a:rPr lang="pl-PL" sz="1400" b="1" dirty="0" smtClean="0"/>
                        <a:t>Pamięć domyślna (video)</a:t>
                      </a:r>
                      <a:endParaRPr lang="pl-PL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Zasób jest przechowywany w pamięci video.</a:t>
                      </a:r>
                      <a:endParaRPr lang="pl-PL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/>
                        <a:t>TAK</a:t>
                      </a:r>
                      <a:endParaRPr lang="pl-PL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D3DPOOL_SYSTEMMEM</a:t>
                      </a:r>
                    </a:p>
                    <a:p>
                      <a:r>
                        <a:rPr lang="pl-PL" sz="1400" b="1" dirty="0" smtClean="0"/>
                        <a:t>Pamięć systemowa</a:t>
                      </a:r>
                      <a:endParaRPr lang="pl-PL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Zasób jest przechowywany w zwykłej pamięci RAM.</a:t>
                      </a:r>
                      <a:endParaRPr lang="pl-PL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/>
                        <a:t>NIE</a:t>
                      </a:r>
                      <a:endParaRPr lang="pl-PL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D3DPOOL_SCRATCH</a:t>
                      </a:r>
                    </a:p>
                    <a:p>
                      <a:r>
                        <a:rPr lang="pl-PL" sz="1400" b="1" dirty="0" smtClean="0"/>
                        <a:t>Pamięć robocza</a:t>
                      </a:r>
                      <a:endParaRPr lang="pl-PL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Zasób jest przechowywany w zwykłej pamięci RAM.</a:t>
                      </a:r>
                      <a:endParaRPr lang="pl-PL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/>
                        <a:t>NIE</a:t>
                      </a:r>
                      <a:endParaRPr lang="pl-PL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BC49C-97DF-4E6B-9304-C9630CF2B530}" type="slidenum">
              <a:rPr lang="pl-PL" smtClean="0"/>
              <a:pPr/>
              <a:t>46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Trzeci wymiar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Struktura prawdziwie trójwymiarowego wierzchołka:</a:t>
            </a:r>
          </a:p>
          <a:p>
            <a:pPr>
              <a:buNone/>
            </a:pPr>
            <a:endParaRPr lang="pl-PL" sz="1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struct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MY_VERTEX</a:t>
            </a:r>
            <a:endParaRPr lang="pl-PL" sz="1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8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D3DXVECTOR3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Pos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unsigned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Color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buNone/>
            </a:pP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DWORD </a:t>
            </a: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MY_FVF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8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D3DFVF_XYZ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| D3DFVF_DIFFUSE;</a:t>
            </a:r>
          </a:p>
          <a:p>
            <a:endParaRPr lang="pl-PL" dirty="0" smtClean="0"/>
          </a:p>
          <a:p>
            <a:r>
              <a:rPr lang="pl-PL" dirty="0" smtClean="0"/>
              <a:t>Użycie wymaga ustawienia macierzy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47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Macierze w Direct3D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 smtClean="0"/>
              <a:t>W Direct3D obowiązują 3 macierze</a:t>
            </a:r>
          </a:p>
          <a:p>
            <a:pPr lvl="1"/>
            <a:r>
              <a:rPr lang="pl-PL" dirty="0" smtClean="0"/>
              <a:t>Macierz świata (</a:t>
            </a:r>
            <a:r>
              <a:rPr lang="pl-PL" i="1" dirty="0" err="1" smtClean="0"/>
              <a:t>World</a:t>
            </a:r>
            <a:r>
              <a:rPr lang="pl-PL" dirty="0" smtClean="0"/>
              <a:t>)</a:t>
            </a:r>
          </a:p>
          <a:p>
            <a:pPr lvl="2"/>
            <a:r>
              <a:rPr lang="pl-PL" dirty="0" smtClean="0"/>
              <a:t>Przekształca ze </a:t>
            </a:r>
            <a:r>
              <a:rPr lang="pl-PL" dirty="0" err="1" smtClean="0"/>
              <a:t>wsp</a:t>
            </a:r>
            <a:r>
              <a:rPr lang="pl-PL" dirty="0" smtClean="0"/>
              <a:t>. lokalnych modelu do </a:t>
            </a:r>
            <a:r>
              <a:rPr lang="pl-PL" dirty="0" err="1" smtClean="0"/>
              <a:t>wsp</a:t>
            </a:r>
            <a:r>
              <a:rPr lang="pl-PL" dirty="0" smtClean="0"/>
              <a:t>. świata</a:t>
            </a:r>
          </a:p>
          <a:p>
            <a:pPr lvl="2"/>
            <a:r>
              <a:rPr lang="pl-PL" dirty="0" smtClean="0"/>
              <a:t>Składana z transformacji tworzonych </a:t>
            </a:r>
            <a:r>
              <a:rPr lang="pl-PL" dirty="0" smtClean="0">
                <a:solidFill>
                  <a:srgbClr val="0070C0"/>
                </a:solidFill>
              </a:rPr>
              <a:t>D3DXMatrixScaling</a:t>
            </a:r>
            <a:r>
              <a:rPr lang="pl-PL" dirty="0" smtClean="0"/>
              <a:t>, </a:t>
            </a:r>
            <a:r>
              <a:rPr lang="pl-PL" dirty="0" smtClean="0">
                <a:solidFill>
                  <a:srgbClr val="0070C0"/>
                </a:solidFill>
              </a:rPr>
              <a:t>D3DXMatrixRotationYawPitchRoll</a:t>
            </a:r>
            <a:r>
              <a:rPr lang="pl-PL" dirty="0" smtClean="0"/>
              <a:t> , </a:t>
            </a:r>
            <a:r>
              <a:rPr lang="pl-PL" dirty="0" smtClean="0">
                <a:solidFill>
                  <a:srgbClr val="0070C0"/>
                </a:solidFill>
              </a:rPr>
              <a:t>D3DXMatrixTranslation</a:t>
            </a:r>
            <a:r>
              <a:rPr lang="pl-PL" dirty="0" smtClean="0"/>
              <a:t> itp.</a:t>
            </a:r>
          </a:p>
          <a:p>
            <a:pPr lvl="1"/>
            <a:r>
              <a:rPr lang="pl-PL" dirty="0" smtClean="0"/>
              <a:t>Macierz widoku (</a:t>
            </a:r>
            <a:r>
              <a:rPr lang="pl-PL" i="1" dirty="0" err="1" smtClean="0"/>
              <a:t>View</a:t>
            </a:r>
            <a:r>
              <a:rPr lang="pl-PL" dirty="0" smtClean="0"/>
              <a:t>)</a:t>
            </a:r>
          </a:p>
          <a:p>
            <a:pPr lvl="2"/>
            <a:r>
              <a:rPr lang="pl-PL" dirty="0" smtClean="0"/>
              <a:t>Przekształca ze </a:t>
            </a:r>
            <a:r>
              <a:rPr lang="pl-PL" dirty="0" err="1" smtClean="0"/>
              <a:t>wsp</a:t>
            </a:r>
            <a:r>
              <a:rPr lang="pl-PL" dirty="0" smtClean="0"/>
              <a:t>. świata do </a:t>
            </a:r>
            <a:r>
              <a:rPr lang="pl-PL" dirty="0" err="1" smtClean="0"/>
              <a:t>wsp</a:t>
            </a:r>
            <a:r>
              <a:rPr lang="pl-PL" dirty="0" smtClean="0"/>
              <a:t>. kamery</a:t>
            </a:r>
          </a:p>
          <a:p>
            <a:pPr lvl="2"/>
            <a:r>
              <a:rPr lang="pl-PL" dirty="0" smtClean="0"/>
              <a:t>Reprezentuje kamerę – jej położenie i kierunek patrzenia</a:t>
            </a:r>
          </a:p>
          <a:p>
            <a:pPr lvl="2"/>
            <a:r>
              <a:rPr lang="pl-PL" dirty="0" smtClean="0"/>
              <a:t>Tworzona zwykle funkcją </a:t>
            </a:r>
            <a:r>
              <a:rPr lang="pl-PL" dirty="0" smtClean="0">
                <a:solidFill>
                  <a:srgbClr val="0070C0"/>
                </a:solidFill>
              </a:rPr>
              <a:t>D3DXMatrixLookAtLH</a:t>
            </a:r>
          </a:p>
          <a:p>
            <a:pPr lvl="1"/>
            <a:r>
              <a:rPr lang="pl-PL" dirty="0" smtClean="0"/>
              <a:t>Macierz rzutowania (</a:t>
            </a:r>
            <a:r>
              <a:rPr lang="pl-PL" i="1" dirty="0" err="1" smtClean="0"/>
              <a:t>Projection</a:t>
            </a:r>
            <a:r>
              <a:rPr lang="pl-PL" dirty="0" smtClean="0"/>
              <a:t>)</a:t>
            </a:r>
          </a:p>
          <a:p>
            <a:pPr lvl="2"/>
            <a:r>
              <a:rPr lang="pl-PL" dirty="0" smtClean="0"/>
              <a:t>Przekształca ze </a:t>
            </a:r>
            <a:r>
              <a:rPr lang="pl-PL" dirty="0" err="1" smtClean="0"/>
              <a:t>wsp</a:t>
            </a:r>
            <a:r>
              <a:rPr lang="pl-PL" dirty="0" smtClean="0"/>
              <a:t>. kamery do </a:t>
            </a:r>
            <a:r>
              <a:rPr lang="pl-PL" dirty="0" err="1" smtClean="0"/>
              <a:t>wsp</a:t>
            </a:r>
            <a:r>
              <a:rPr lang="pl-PL" dirty="0" smtClean="0"/>
              <a:t>. jednorodnych</a:t>
            </a:r>
          </a:p>
          <a:p>
            <a:pPr lvl="2"/>
            <a:r>
              <a:rPr lang="pl-PL" dirty="0" smtClean="0"/>
              <a:t>Reprezentuje parametry kamery, m.in. kąt widzenia</a:t>
            </a:r>
          </a:p>
          <a:p>
            <a:pPr lvl="2"/>
            <a:r>
              <a:rPr lang="pl-PL" dirty="0" smtClean="0"/>
              <a:t>Tworzona zwykle funkcją </a:t>
            </a:r>
            <a:r>
              <a:rPr lang="pl-PL" dirty="0" smtClean="0">
                <a:solidFill>
                  <a:srgbClr val="0070C0"/>
                </a:solidFill>
              </a:rPr>
              <a:t>D3DXMatrixPerspectiveFovLH</a:t>
            </a:r>
            <a:r>
              <a:rPr lang="pl-PL" dirty="0" smtClean="0"/>
              <a:t> (perspektywiczna) lub </a:t>
            </a:r>
            <a:r>
              <a:rPr lang="pl-PL" dirty="0" smtClean="0">
                <a:solidFill>
                  <a:srgbClr val="0070C0"/>
                </a:solidFill>
              </a:rPr>
              <a:t>D3DXMatrixOrthoOffCenterLH</a:t>
            </a:r>
            <a:r>
              <a:rPr lang="pl-PL" dirty="0" smtClean="0"/>
              <a:t> (ortogonalna)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48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Macierze w Direct3D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625989"/>
          </a:xfrm>
        </p:spPr>
        <p:txBody>
          <a:bodyPr/>
          <a:lstStyle/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D3DXMATRIX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World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View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Proj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endParaRPr lang="pl-PL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D3DXMATRIX Scal, Rot, Trans;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D3DXMatrixScaling(&amp;Scal, 2.0f,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2.0f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2.0f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D3DXMatrixRotationYawPitchRoll(&amp;Rot, D3DX_PI, 0.0f,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0.0f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D3DXMatrixTranslation(&amp;Trans, -1.0f, 0.0f,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0.0f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World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= Scal * Rot * Trans;</a:t>
            </a:r>
          </a:p>
          <a:p>
            <a:pPr>
              <a:buNone/>
            </a:pPr>
            <a:endParaRPr lang="pl-PL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D3DXMatrixLookAtLH(&amp;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View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,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 &amp;D3DXVECTOR3(-2.0f, 3.0f, -8.0f),  //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pEye</a:t>
            </a:r>
            <a:endParaRPr lang="pl-PL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 &amp;D3DXVECTOR3( 0.0f,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0.0f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, 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0.0f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),  //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pAt</a:t>
            </a:r>
            <a:endParaRPr lang="pl-PL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 &amp;D3DXVECTOR3( 0.0f, 1.0f,  0.0f)); //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pUp</a:t>
            </a:r>
            <a:endParaRPr lang="pl-PL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pl-PL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D3DXMatrixPerspectiveFovLH(&amp;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Proj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,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 0.96f,                        //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fovy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(55 stopni w radianach)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 (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float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)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Width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/ (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float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)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Height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, //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Aspect</a:t>
            </a:r>
            <a:endParaRPr lang="pl-PL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 0.5f,                         //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zn</a:t>
            </a:r>
            <a:endParaRPr lang="pl-PL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 100.0f);                      //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zf</a:t>
            </a:r>
            <a:endParaRPr lang="pl-PL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pl-PL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g_Dev-&gt;</a:t>
            </a:r>
            <a:r>
              <a:rPr lang="pl-PL" sz="12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SetTransform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2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D3DTS_WORLD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,      &amp;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World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g_Dev-&gt;</a:t>
            </a:r>
            <a:r>
              <a:rPr lang="pl-PL" sz="12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SetTransform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2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D3DTS_VIEW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,       &amp;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View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g_Dev-&gt;</a:t>
            </a:r>
            <a:r>
              <a:rPr lang="pl-PL" sz="12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SetTransform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2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D3DTS_PROJECTION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, &amp;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Proj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);</a:t>
            </a:r>
            <a:endParaRPr lang="pl-PL" sz="1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49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Macierze D3D dla </a:t>
            </a:r>
            <a:r>
              <a:rPr lang="pl-PL" dirty="0" err="1" smtClean="0"/>
              <a:t>OpenGL-owców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l-PL" dirty="0" smtClean="0"/>
              <a:t>D3D ma rozbitą macierz </a:t>
            </a:r>
            <a:r>
              <a:rPr lang="pl-PL" i="1" dirty="0" err="1" smtClean="0"/>
              <a:t>ModelView</a:t>
            </a:r>
            <a:r>
              <a:rPr lang="pl-PL" dirty="0" smtClean="0"/>
              <a:t> na osobne </a:t>
            </a:r>
            <a:r>
              <a:rPr lang="pl-PL" i="1" dirty="0" err="1" smtClean="0"/>
              <a:t>World</a:t>
            </a:r>
            <a:r>
              <a:rPr lang="pl-PL" dirty="0" smtClean="0"/>
              <a:t> i </a:t>
            </a:r>
            <a:r>
              <a:rPr lang="pl-PL" i="1" dirty="0" err="1" smtClean="0"/>
              <a:t>View</a:t>
            </a:r>
            <a:endParaRPr lang="pl-PL" i="1" dirty="0" smtClean="0"/>
          </a:p>
          <a:p>
            <a:r>
              <a:rPr lang="pl-PL" dirty="0" smtClean="0"/>
              <a:t>W D3D nie myślimy zwykle kategoriami stosu przekształceń</a:t>
            </a:r>
          </a:p>
          <a:p>
            <a:r>
              <a:rPr lang="pl-PL" dirty="0" smtClean="0"/>
              <a:t>W D3D mnożymy wektor razy macierz</a:t>
            </a:r>
          </a:p>
          <a:p>
            <a:pPr lvl="1"/>
            <a:r>
              <a:rPr lang="pl-PL" dirty="0" smtClean="0"/>
              <a:t>Macierz jest transpozycją tej z OGL</a:t>
            </a:r>
          </a:p>
          <a:p>
            <a:pPr lvl="1"/>
            <a:r>
              <a:rPr lang="pl-PL" dirty="0" smtClean="0"/>
              <a:t>Na przykład translacja w OGL jest w 4. kolumnie, w D3D jest w 4. wierszu</a:t>
            </a:r>
          </a:p>
          <a:p>
            <a:r>
              <a:rPr lang="pl-PL" dirty="0" smtClean="0"/>
              <a:t>W D3D przekształcenia składamy od lewej strony</a:t>
            </a:r>
          </a:p>
          <a:p>
            <a:pPr lvl="1"/>
            <a:r>
              <a:rPr lang="pl-PL" dirty="0" smtClean="0"/>
              <a:t>Wynik = Wektor * Xform1 * Xform2 * ...</a:t>
            </a:r>
          </a:p>
          <a:p>
            <a:r>
              <a:rPr lang="pl-PL" dirty="0" smtClean="0"/>
              <a:t>W OGL układ współrzędnych jest prawoskrętny (X w prawo, Y w górę, Z do kamery), w D3D lewoskrętny (Z w głąb)</a:t>
            </a:r>
          </a:p>
          <a:p>
            <a:r>
              <a:rPr lang="pl-PL" dirty="0" smtClean="0"/>
              <a:t>Macierz rzutowania w OGL przekształca do Z=-1..1, w D3D do Z=0..1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50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Tekstura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Tekstura to dwuwymiarowa bitmapa (obrazek) wczytana przez Direct3D</a:t>
            </a:r>
          </a:p>
          <a:p>
            <a:pPr lvl="1"/>
            <a:r>
              <a:rPr lang="pl-PL" dirty="0" smtClean="0"/>
              <a:t>Podobnie jak bufor VB i IB jest zasobem</a:t>
            </a:r>
          </a:p>
          <a:p>
            <a:pPr lvl="1"/>
            <a:r>
              <a:rPr lang="pl-PL" dirty="0" smtClean="0"/>
              <a:t>Może być rozkładana na powierzchni trójkątów</a:t>
            </a:r>
          </a:p>
          <a:p>
            <a:pPr lvl="1"/>
            <a:r>
              <a:rPr lang="pl-PL" dirty="0" smtClean="0"/>
              <a:t>Powinna mieć boki będące potęgą dwójki (np. 32x32, 512x256 itp.)</a:t>
            </a:r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r>
              <a:rPr lang="pl-PL" sz="18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IDirect3DTexture9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*</a:t>
            </a: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Texture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endParaRPr lang="pl-PL" sz="1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8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D3DXCreateTextureFromFile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g_Dev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, "</a:t>
            </a: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Bricks.bmp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", &amp;</a:t>
            </a: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Texture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// ...</a:t>
            </a:r>
          </a:p>
          <a:p>
            <a:pPr>
              <a:buNone/>
            </a:pP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Texture-&gt;Release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();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51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Obsługiwane formaty graficzne</a:t>
            </a:r>
            <a:endParaRPr lang="pl-PL" dirty="0"/>
          </a:p>
        </p:txBody>
      </p:sp>
      <p:graphicFrame>
        <p:nvGraphicFramePr>
          <p:cNvPr id="5" name="Symbol zastępczy zawartości 4"/>
          <p:cNvGraphicFramePr>
            <a:graphicFrameLocks noGrp="1"/>
          </p:cNvGraphicFramePr>
          <p:nvPr>
            <p:ph idx="1"/>
          </p:nvPr>
        </p:nvGraphicFramePr>
        <p:xfrm>
          <a:off x="457200" y="1785926"/>
          <a:ext cx="8229600" cy="412496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400156"/>
                <a:gridCol w="682944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 smtClean="0">
                          <a:solidFill>
                            <a:srgbClr val="0070C0"/>
                          </a:solidFill>
                        </a:rPr>
                        <a:t>Format</a:t>
                      </a:r>
                      <a:endParaRPr lang="pl-PL" sz="16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b="1" dirty="0" smtClean="0">
                          <a:solidFill>
                            <a:srgbClr val="0070C0"/>
                          </a:solidFill>
                        </a:rPr>
                        <a:t>Komentarz</a:t>
                      </a:r>
                      <a:endParaRPr lang="pl-PL" sz="16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 smtClean="0"/>
                        <a:t>BMP</a:t>
                      </a:r>
                      <a:endParaRPr lang="pl-PL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b="1" dirty="0" smtClean="0"/>
                        <a:t>Może posiadać</a:t>
                      </a:r>
                      <a:r>
                        <a:rPr lang="pl-PL" sz="1600" b="1" baseline="0" dirty="0" smtClean="0"/>
                        <a:t> kanał Alfa.</a:t>
                      </a:r>
                      <a:br>
                        <a:rPr lang="pl-PL" sz="1600" b="1" baseline="0" dirty="0" smtClean="0"/>
                      </a:br>
                      <a:r>
                        <a:rPr lang="pl-PL" sz="1600" b="1" baseline="0" dirty="0" smtClean="0"/>
                        <a:t>Brak kompresji lub kompresja bezstratna RLE.</a:t>
                      </a:r>
                      <a:endParaRPr lang="pl-PL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 smtClean="0"/>
                        <a:t>TGA</a:t>
                      </a:r>
                      <a:endParaRPr lang="pl-PL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 smtClean="0"/>
                        <a:t>Może posiadać</a:t>
                      </a:r>
                      <a:r>
                        <a:rPr lang="pl-PL" sz="1600" b="1" baseline="0" dirty="0" smtClean="0"/>
                        <a:t> kanał Alfa.</a:t>
                      </a:r>
                      <a:br>
                        <a:rPr lang="pl-PL" sz="1600" b="1" baseline="0" dirty="0" smtClean="0"/>
                      </a:br>
                      <a:r>
                        <a:rPr lang="pl-PL" sz="1600" b="1" baseline="0" dirty="0" smtClean="0"/>
                        <a:t>Brak kompresji lub kompresja bezstratna RLE.</a:t>
                      </a:r>
                      <a:endParaRPr lang="pl-PL" sz="1600" b="1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 smtClean="0"/>
                        <a:t>PNG</a:t>
                      </a:r>
                      <a:endParaRPr lang="pl-PL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b="1" dirty="0" smtClean="0"/>
                        <a:t>Może posiadać</a:t>
                      </a:r>
                      <a:r>
                        <a:rPr lang="pl-PL" sz="1600" b="1" baseline="0" dirty="0" smtClean="0"/>
                        <a:t> kanał Alfa.</a:t>
                      </a:r>
                    </a:p>
                    <a:p>
                      <a:r>
                        <a:rPr lang="pl-PL" sz="1600" b="1" baseline="0" dirty="0" smtClean="0"/>
                        <a:t>Kompresja bezstratna algorytmem </a:t>
                      </a:r>
                      <a:r>
                        <a:rPr lang="pl-PL" sz="1600" b="1" baseline="0" dirty="0" err="1" smtClean="0"/>
                        <a:t>deflate</a:t>
                      </a:r>
                      <a:r>
                        <a:rPr lang="pl-PL" sz="1600" b="1" baseline="0" dirty="0" smtClean="0"/>
                        <a:t> (</a:t>
                      </a:r>
                      <a:r>
                        <a:rPr lang="pl-PL" sz="1600" b="1" baseline="0" dirty="0" err="1" smtClean="0"/>
                        <a:t>zlib</a:t>
                      </a:r>
                      <a:r>
                        <a:rPr lang="pl-PL" sz="1600" b="1" baseline="0" dirty="0" smtClean="0"/>
                        <a:t>).</a:t>
                      </a:r>
                      <a:endParaRPr lang="pl-PL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 smtClean="0"/>
                        <a:t>JPEG</a:t>
                      </a:r>
                      <a:endParaRPr lang="pl-PL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b="1" dirty="0" smtClean="0"/>
                        <a:t>Nie może mieć kanału Alfa.</a:t>
                      </a:r>
                    </a:p>
                    <a:p>
                      <a:r>
                        <a:rPr lang="pl-PL" sz="1600" b="1" dirty="0" smtClean="0"/>
                        <a:t>Kompresja</a:t>
                      </a:r>
                      <a:r>
                        <a:rPr lang="pl-PL" sz="1600" b="1" baseline="0" dirty="0" smtClean="0"/>
                        <a:t> stratna.</a:t>
                      </a:r>
                    </a:p>
                    <a:p>
                      <a:r>
                        <a:rPr lang="pl-PL" sz="1600" b="1" baseline="0" dirty="0" smtClean="0"/>
                        <a:t>Szybko się wczytuje.</a:t>
                      </a:r>
                      <a:endParaRPr lang="pl-PL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 smtClean="0"/>
                        <a:t>DDS</a:t>
                      </a:r>
                      <a:endParaRPr lang="pl-PL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b="1" dirty="0" smtClean="0"/>
                        <a:t>Specjalny</a:t>
                      </a:r>
                      <a:r>
                        <a:rPr lang="pl-PL" sz="1600" b="1" baseline="0" dirty="0" smtClean="0"/>
                        <a:t> format </a:t>
                      </a:r>
                      <a:r>
                        <a:rPr lang="pl-PL" sz="1600" b="1" baseline="0" dirty="0" err="1" smtClean="0"/>
                        <a:t>DirectX-a</a:t>
                      </a:r>
                      <a:r>
                        <a:rPr lang="pl-PL" sz="1600" b="1" baseline="0" dirty="0" smtClean="0"/>
                        <a:t>. Ma ogromne możliwości.</a:t>
                      </a:r>
                    </a:p>
                    <a:p>
                      <a:r>
                        <a:rPr lang="pl-PL" sz="1600" b="1" baseline="0" dirty="0" smtClean="0"/>
                        <a:t>Może posiadać kanał alfa.</a:t>
                      </a:r>
                    </a:p>
                    <a:p>
                      <a:r>
                        <a:rPr lang="pl-PL" sz="1600" b="1" baseline="0" dirty="0" smtClean="0"/>
                        <a:t>Bardzo szybko się wczytuje.</a:t>
                      </a:r>
                      <a:endParaRPr lang="pl-PL" sz="1600" b="1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l"/>
                      <a:r>
                        <a:rPr lang="pl-PL" sz="1600" b="1" dirty="0" smtClean="0"/>
                        <a:t>i inne...</a:t>
                      </a:r>
                      <a:endParaRPr lang="pl-PL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52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Wierzchołek ze współrzędnymi tekstury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O rozłożeniu tekstury na powierzchni trójkąta decydują zapisane w wierzchołku współrzędne tekstury (</a:t>
            </a:r>
            <a:r>
              <a:rPr lang="pl-PL" i="1" dirty="0" err="1" smtClean="0"/>
              <a:t>Texture</a:t>
            </a:r>
            <a:r>
              <a:rPr lang="pl-PL" i="1" dirty="0" smtClean="0"/>
              <a:t> </a:t>
            </a:r>
            <a:r>
              <a:rPr lang="pl-PL" i="1" dirty="0" err="1" smtClean="0"/>
              <a:t>Coordiantes</a:t>
            </a:r>
            <a:r>
              <a:rPr lang="pl-PL" dirty="0" smtClean="0"/>
              <a:t>)</a:t>
            </a:r>
          </a:p>
          <a:p>
            <a:pPr>
              <a:buNone/>
            </a:pPr>
            <a:endParaRPr lang="pl-PL" sz="1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struct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MY_VERTEX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{</a:t>
            </a:r>
          </a:p>
          <a:p>
            <a:pPr>
              <a:buNone/>
            </a:pP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	D3DXVECTOR3 </a:t>
            </a: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Pos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unsigned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Color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pl-PL" sz="18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D3DXVECTOR2 </a:t>
            </a:r>
            <a:r>
              <a:rPr lang="pl-PL" sz="18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Tex</a:t>
            </a:r>
            <a:r>
              <a:rPr lang="pl-PL" sz="18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buNone/>
            </a:pPr>
            <a:endParaRPr lang="pl-PL" sz="1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DWORD </a:t>
            </a: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MY_FVF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= D3DFVF_XYZ | D3DFVF_DIFFUSE |</a:t>
            </a:r>
          </a:p>
          <a:p>
            <a:pPr>
              <a:buNone/>
            </a:pP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pl-PL" sz="18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D3DFVF_TEX1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| </a:t>
            </a:r>
            <a:r>
              <a:rPr lang="pl-PL" sz="18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D3DFVF_TEXCOORDSIZE2(0)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;</a:t>
            </a:r>
            <a:endParaRPr lang="pl-PL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53</a:t>
            </a:fld>
            <a:endParaRPr lang="pl-PL"/>
          </a:p>
        </p:txBody>
      </p:sp>
      <p:sp>
        <p:nvSpPr>
          <p:cNvPr id="5" name="Objaśnienie prostokątne zaokrąglone 4"/>
          <p:cNvSpPr/>
          <p:nvPr/>
        </p:nvSpPr>
        <p:spPr>
          <a:xfrm>
            <a:off x="1643042" y="4572008"/>
            <a:ext cx="2857520" cy="500066"/>
          </a:xfrm>
          <a:prstGeom prst="wedgeRoundRectCallout">
            <a:avLst>
              <a:gd name="adj1" fmla="val -35833"/>
              <a:gd name="adj2" fmla="val 131071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400" b="1" dirty="0" smtClean="0"/>
              <a:t>Jest jeden zestaw współrzędnych tekstury</a:t>
            </a:r>
            <a:endParaRPr lang="pl-PL" sz="1400" b="1" dirty="0"/>
          </a:p>
        </p:txBody>
      </p:sp>
      <p:sp>
        <p:nvSpPr>
          <p:cNvPr id="6" name="Objaśnienie prostokątne zaokrąglone 5"/>
          <p:cNvSpPr/>
          <p:nvPr/>
        </p:nvSpPr>
        <p:spPr>
          <a:xfrm>
            <a:off x="4643438" y="4572008"/>
            <a:ext cx="3000396" cy="500066"/>
          </a:xfrm>
          <a:prstGeom prst="wedgeRoundRectCallout">
            <a:avLst>
              <a:gd name="adj1" fmla="val -42103"/>
              <a:gd name="adj2" fmla="val 131071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400" b="1" dirty="0" smtClean="0"/>
              <a:t>Zestaw pierwszy to współrzędne 2-wymiarowe</a:t>
            </a:r>
            <a:endParaRPr lang="pl-PL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Wierzchołki </a:t>
            </a:r>
            <a:r>
              <a:rPr lang="pl-PL" dirty="0" err="1" smtClean="0"/>
              <a:t>quada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i="1" dirty="0" err="1" smtClean="0"/>
              <a:t>Quad</a:t>
            </a:r>
            <a:r>
              <a:rPr lang="pl-PL" dirty="0" smtClean="0"/>
              <a:t> to kwadrat lub prostokąt rysowany za pomocą dwóch trójkątów</a:t>
            </a:r>
          </a:p>
          <a:p>
            <a:pPr>
              <a:buNone/>
            </a:pPr>
            <a:endParaRPr lang="pl-PL" sz="1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MY_VERTEX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V[4];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V[0].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Pos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 = D3DXVECTOR3(8.0f,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8.0f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, 1.0f);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V[0].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Color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= 0xFFFFFFFF;</a:t>
            </a:r>
          </a:p>
          <a:p>
            <a:pPr>
              <a:buNone/>
            </a:pPr>
            <a:r>
              <a:rPr lang="pl-PL" sz="14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V[0].</a:t>
            </a:r>
            <a:r>
              <a:rPr lang="pl-PL" sz="14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Tex</a:t>
            </a:r>
            <a:r>
              <a:rPr lang="pl-PL" sz="14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  = D3DXVECTOR2(0.0f, </a:t>
            </a:r>
            <a:r>
              <a:rPr lang="pl-PL" sz="14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0.0f</a:t>
            </a:r>
            <a:r>
              <a:rPr lang="pl-PL" sz="14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V[1].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Pos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 = D3DXVECTOR3(292.0f, 8.0f, 1.0f);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V[1].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Color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= 0xFFFFFFFF;</a:t>
            </a:r>
          </a:p>
          <a:p>
            <a:pPr>
              <a:buNone/>
            </a:pPr>
            <a:r>
              <a:rPr lang="pl-PL" sz="14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V[1].</a:t>
            </a:r>
            <a:r>
              <a:rPr lang="pl-PL" sz="14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Tex</a:t>
            </a:r>
            <a:r>
              <a:rPr lang="pl-PL" sz="14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  = D3DXVECTOR2(1.0f, 0.0f);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V[2].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Pos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 = D3DXVECTOR3(8.0f, 292.0f, 1.0f);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V[2].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Color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= 0xFF000000;</a:t>
            </a:r>
          </a:p>
          <a:p>
            <a:pPr>
              <a:buNone/>
            </a:pPr>
            <a:r>
              <a:rPr lang="pl-PL" sz="14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V[2].</a:t>
            </a:r>
            <a:r>
              <a:rPr lang="pl-PL" sz="14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Tex</a:t>
            </a:r>
            <a:r>
              <a:rPr lang="pl-PL" sz="14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  = D3DXVECTOR2(0.0f, 1.0f);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V[3].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Pos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 = D3DXVECTOR3(292.0f,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292.0f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, 1.0f);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V[3].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Color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= 0xFFFFFF00;</a:t>
            </a:r>
          </a:p>
          <a:p>
            <a:pPr>
              <a:buNone/>
            </a:pPr>
            <a:r>
              <a:rPr lang="pl-PL" sz="14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V[3].</a:t>
            </a:r>
            <a:r>
              <a:rPr lang="pl-PL" sz="14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Tex</a:t>
            </a:r>
            <a:r>
              <a:rPr lang="pl-PL" sz="14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  = D3DXVECTOR2(1.0f, </a:t>
            </a:r>
            <a:r>
              <a:rPr lang="pl-PL" sz="14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1.0f</a:t>
            </a:r>
            <a:r>
              <a:rPr lang="pl-PL" sz="14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endParaRPr lang="pl-PL" i="1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54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Adresowanie tekstury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Zwykła 2-wymiarowa tekstura jest adresowana za pomocą 2 współrzędnych</a:t>
            </a:r>
          </a:p>
          <a:p>
            <a:pPr lvl="1"/>
            <a:r>
              <a:rPr lang="pl-PL" dirty="0" smtClean="0"/>
              <a:t>Nazywane czasem (</a:t>
            </a:r>
            <a:r>
              <a:rPr lang="pl-PL" dirty="0" err="1" smtClean="0"/>
              <a:t>u,v</a:t>
            </a:r>
            <a:r>
              <a:rPr lang="pl-PL" dirty="0" smtClean="0"/>
              <a:t>), (</a:t>
            </a:r>
            <a:r>
              <a:rPr lang="pl-PL" dirty="0" err="1" smtClean="0"/>
              <a:t>s,t</a:t>
            </a:r>
            <a:r>
              <a:rPr lang="pl-PL" dirty="0" smtClean="0"/>
              <a:t>), (</a:t>
            </a:r>
            <a:r>
              <a:rPr lang="pl-PL" dirty="0" err="1" smtClean="0"/>
              <a:t>tx,ty</a:t>
            </a:r>
            <a:r>
              <a:rPr lang="pl-PL" dirty="0" smtClean="0"/>
              <a:t>)</a:t>
            </a:r>
          </a:p>
          <a:p>
            <a:pPr lvl="1"/>
            <a:r>
              <a:rPr lang="pl-PL" dirty="0" smtClean="0"/>
              <a:t>Od lewego górnego rogu tekstury (inaczej niż w OGL!)</a:t>
            </a:r>
          </a:p>
          <a:p>
            <a:pPr lvl="1"/>
            <a:r>
              <a:rPr lang="pl-PL" dirty="0" smtClean="0"/>
              <a:t>X w prawo, Y w dół</a:t>
            </a:r>
          </a:p>
          <a:p>
            <a:pPr lvl="1"/>
            <a:r>
              <a:rPr lang="pl-PL" dirty="0" smtClean="0"/>
              <a:t>Zakres całej tekstury to</a:t>
            </a:r>
            <a:br>
              <a:rPr lang="pl-PL" dirty="0" smtClean="0"/>
            </a:br>
            <a:r>
              <a:rPr lang="pl-PL" dirty="0" smtClean="0"/>
              <a:t>X=0..1, Y=0..1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55</a:t>
            </a:fld>
            <a:endParaRPr lang="pl-PL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3286124"/>
            <a:ext cx="3116262" cy="29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Współrzędne tekstury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Wierzchołki mogą mieć dowolne pozycje i dowolne współrzędne tekstury -&gt; Swobodne nakładanie tekstury na powierzchnię trójkąta</a:t>
            </a:r>
          </a:p>
          <a:p>
            <a:pPr lvl="1"/>
            <a:r>
              <a:rPr lang="pl-PL" dirty="0" smtClean="0"/>
              <a:t>Tekstura dowolnie zniekształcona</a:t>
            </a:r>
          </a:p>
          <a:p>
            <a:pPr lvl="2"/>
            <a:r>
              <a:rPr lang="pl-PL" dirty="0" smtClean="0"/>
              <a:t>Wierzchołki przemieszczone</a:t>
            </a:r>
          </a:p>
          <a:p>
            <a:pPr lvl="1"/>
            <a:r>
              <a:rPr lang="pl-PL" dirty="0" smtClean="0"/>
              <a:t>Tylko fragment tekstury</a:t>
            </a:r>
          </a:p>
          <a:p>
            <a:pPr lvl="2"/>
            <a:r>
              <a:rPr lang="pl-PL" dirty="0" smtClean="0"/>
              <a:t>Współrzędne w mniejszym zakresie niż 0..1</a:t>
            </a:r>
          </a:p>
          <a:p>
            <a:pPr lvl="1"/>
            <a:r>
              <a:rPr lang="pl-PL" dirty="0" smtClean="0"/>
              <a:t>Tekstura obrócona lub odbita do góry nogami</a:t>
            </a:r>
          </a:p>
          <a:p>
            <a:pPr lvl="2"/>
            <a:r>
              <a:rPr lang="pl-PL" dirty="0" smtClean="0"/>
              <a:t>Zamienione współrzędne tekstury</a:t>
            </a:r>
          </a:p>
          <a:p>
            <a:pPr lvl="1"/>
            <a:endParaRPr lang="pl-PL" dirty="0" smtClean="0"/>
          </a:p>
          <a:p>
            <a:pPr lvl="1"/>
            <a:r>
              <a:rPr lang="pl-PL" dirty="0" smtClean="0"/>
              <a:t>Co jeśli współrzędne tekstury są poza zakresem 0..1?</a:t>
            </a:r>
          </a:p>
          <a:p>
            <a:pPr lvl="2"/>
            <a:r>
              <a:rPr lang="pl-PL" dirty="0" smtClean="0"/>
              <a:t>O tym później...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56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Współrzędne tekstury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57</a:t>
            </a:fld>
            <a:endParaRPr lang="pl-PL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500174"/>
            <a:ext cx="6169786" cy="4709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Rysowanie z teksturą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g_Dev-&gt;</a:t>
            </a:r>
            <a:r>
              <a:rPr lang="pl-PL" sz="14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SetTexture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(0,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Texture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g_Dev-&gt;</a:t>
            </a:r>
            <a:r>
              <a:rPr lang="pl-PL" sz="14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SetTextureStageState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(0, D3DTSS_TEXCOORDINDEX, 0);</a:t>
            </a:r>
          </a:p>
          <a:p>
            <a:pPr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g_Dev-&gt;</a:t>
            </a:r>
            <a:r>
              <a:rPr lang="pl-PL" sz="14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SetTextureStageState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(0, D3DTSS_COLOROP, D3DTOP_MODULATE);</a:t>
            </a:r>
          </a:p>
          <a:p>
            <a:pPr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g_Dev-&gt;</a:t>
            </a:r>
            <a:r>
              <a:rPr lang="pl-PL" sz="14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SetTextureStageState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(0, D3DTSS_COLORARG1, D3DTA_DIFFUSE);</a:t>
            </a:r>
          </a:p>
          <a:p>
            <a:pPr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g_Dev-&gt;</a:t>
            </a:r>
            <a:r>
              <a:rPr lang="pl-PL" sz="14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SetTextureStageState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(0, D3DTSS_COLORARG2, D3DTA_TEXTURE);</a:t>
            </a:r>
          </a:p>
          <a:p>
            <a:pPr>
              <a:buNone/>
            </a:pPr>
            <a:endParaRPr lang="pl-PL" sz="1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g_Dev-&gt;</a:t>
            </a:r>
            <a:r>
              <a:rPr lang="pl-PL" sz="14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SetSamplerState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(0, D3DSAMP_MINFILTER, D3DTEXF_LINEAR);</a:t>
            </a:r>
          </a:p>
          <a:p>
            <a:pPr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g_Dev-&gt;</a:t>
            </a:r>
            <a:r>
              <a:rPr lang="pl-PL" sz="14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SetSamplerState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(0, D3DSAMP_MAGFILTER, D3DTEXF_LINEAR);</a:t>
            </a:r>
          </a:p>
          <a:p>
            <a:pPr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g_Dev-&gt;</a:t>
            </a:r>
            <a:r>
              <a:rPr lang="pl-PL" sz="14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SetSamplerState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(0, D3DSAMP_ADDRESSU, D3DTADDRESS_CLAMP);</a:t>
            </a:r>
          </a:p>
          <a:p>
            <a:pPr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g_Dev-&gt;</a:t>
            </a:r>
            <a:r>
              <a:rPr lang="pl-PL" sz="14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SetSamplerState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(0, D3DSAMP_ADDRESSV, D3DTADDRESS_CLAMP);</a:t>
            </a:r>
          </a:p>
          <a:p>
            <a:pPr>
              <a:buNone/>
            </a:pPr>
            <a:endParaRPr lang="pl-PL" sz="1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SetupMatrices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g_Dev-&gt;SetFVF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MY_FVF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g_Dev-&gt;SetRenderState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(D3DRS_LIGHTING, FALSE);</a:t>
            </a:r>
          </a:p>
          <a:p>
            <a:pPr>
              <a:buNone/>
            </a:pPr>
            <a:endParaRPr lang="pl-PL" sz="1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g_Dev-&gt;DrawPrimitiveUP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(D3DPT_TRIANGLESTRIP, 2, V,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sizeof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MY_VERTEX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));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58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Ustawienia poziomów tekstur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 smtClean="0"/>
              <a:t>D3D posiada 8 poziomów tekstur (ang. </a:t>
            </a:r>
            <a:r>
              <a:rPr lang="pl-PL" i="1" dirty="0" err="1" smtClean="0"/>
              <a:t>Texture</a:t>
            </a:r>
            <a:r>
              <a:rPr lang="pl-PL" i="1" dirty="0" smtClean="0"/>
              <a:t> </a:t>
            </a:r>
            <a:r>
              <a:rPr lang="pl-PL" i="1" dirty="0" err="1" smtClean="0"/>
              <a:t>Stage</a:t>
            </a:r>
            <a:r>
              <a:rPr lang="pl-PL" dirty="0" smtClean="0"/>
              <a:t>)</a:t>
            </a:r>
          </a:p>
          <a:p>
            <a:pPr lvl="1"/>
            <a:r>
              <a:rPr lang="pl-PL" dirty="0" smtClean="0"/>
              <a:t>Dokładna liczba zależna od karty graficznej</a:t>
            </a:r>
          </a:p>
          <a:p>
            <a:r>
              <a:rPr lang="pl-PL" dirty="0" smtClean="0"/>
              <a:t>Na każdym poziomie ustawiona może być jakaś tekstura (funkcja </a:t>
            </a:r>
            <a:r>
              <a:rPr lang="pl-PL" dirty="0" err="1" smtClean="0">
                <a:solidFill>
                  <a:srgbClr val="0070C0"/>
                </a:solidFill>
              </a:rPr>
              <a:t>SetTexture</a:t>
            </a:r>
            <a:r>
              <a:rPr lang="pl-PL" dirty="0" smtClean="0"/>
              <a:t>)</a:t>
            </a:r>
          </a:p>
          <a:p>
            <a:r>
              <a:rPr lang="pl-PL" dirty="0" smtClean="0"/>
              <a:t>Na każdym poziomie wykonywana jest operacja matematyczna (funkcja </a:t>
            </a:r>
            <a:r>
              <a:rPr lang="pl-PL" dirty="0" err="1" smtClean="0">
                <a:solidFill>
                  <a:srgbClr val="0070C0"/>
                </a:solidFill>
              </a:rPr>
              <a:t>SetTextureStageState</a:t>
            </a:r>
            <a:r>
              <a:rPr lang="pl-PL" dirty="0" smtClean="0"/>
              <a:t>)</a:t>
            </a:r>
          </a:p>
          <a:p>
            <a:pPr lvl="1"/>
            <a:r>
              <a:rPr lang="pl-PL" dirty="0" smtClean="0"/>
              <a:t>Osobne ustawienia dla koloru i dla kanału Alfa</a:t>
            </a:r>
          </a:p>
          <a:p>
            <a:pPr lvl="1"/>
            <a:r>
              <a:rPr lang="pl-PL" dirty="0" smtClean="0"/>
              <a:t>Ustawia się jaka to operacja</a:t>
            </a:r>
          </a:p>
          <a:p>
            <a:pPr lvl="2"/>
            <a:r>
              <a:rPr lang="pl-PL" dirty="0" smtClean="0"/>
              <a:t>Stała </a:t>
            </a:r>
            <a:r>
              <a:rPr lang="pl-PL" dirty="0" smtClean="0">
                <a:solidFill>
                  <a:srgbClr val="0070C0"/>
                </a:solidFill>
              </a:rPr>
              <a:t>D3DTSS_COLOROP</a:t>
            </a:r>
            <a:r>
              <a:rPr lang="pl-PL" dirty="0" smtClean="0"/>
              <a:t>, </a:t>
            </a:r>
            <a:r>
              <a:rPr lang="pl-PL" dirty="0" smtClean="0">
                <a:solidFill>
                  <a:srgbClr val="0070C0"/>
                </a:solidFill>
              </a:rPr>
              <a:t>D3DTSS_ALPHAOP</a:t>
            </a:r>
            <a:endParaRPr lang="pl-PL" dirty="0" smtClean="0"/>
          </a:p>
          <a:p>
            <a:pPr lvl="1"/>
            <a:r>
              <a:rPr lang="pl-PL" dirty="0" smtClean="0"/>
              <a:t>Ustawia się co jest 1 i 2 argumentem</a:t>
            </a:r>
          </a:p>
          <a:p>
            <a:pPr lvl="2"/>
            <a:r>
              <a:rPr lang="pl-PL" dirty="0" smtClean="0"/>
              <a:t>Stała </a:t>
            </a:r>
            <a:r>
              <a:rPr lang="pl-PL" dirty="0" smtClean="0">
                <a:solidFill>
                  <a:srgbClr val="0070C0"/>
                </a:solidFill>
              </a:rPr>
              <a:t>D3DTSS_COLORARG1</a:t>
            </a:r>
            <a:r>
              <a:rPr lang="pl-PL" dirty="0" smtClean="0"/>
              <a:t>/</a:t>
            </a:r>
            <a:r>
              <a:rPr lang="pl-PL" dirty="0" smtClean="0">
                <a:solidFill>
                  <a:srgbClr val="0070C0"/>
                </a:solidFill>
              </a:rPr>
              <a:t>2</a:t>
            </a:r>
            <a:r>
              <a:rPr lang="pl-PL" dirty="0" smtClean="0"/>
              <a:t>, </a:t>
            </a:r>
            <a:r>
              <a:rPr lang="pl-PL" dirty="0" smtClean="0">
                <a:solidFill>
                  <a:srgbClr val="0070C0"/>
                </a:solidFill>
              </a:rPr>
              <a:t>D3DTSS_ALPHAARG1</a:t>
            </a:r>
            <a:r>
              <a:rPr lang="pl-PL" dirty="0" smtClean="0"/>
              <a:t>/</a:t>
            </a:r>
            <a:r>
              <a:rPr lang="pl-PL" dirty="0" smtClean="0">
                <a:solidFill>
                  <a:srgbClr val="0070C0"/>
                </a:solidFill>
              </a:rPr>
              <a:t>2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59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Ustawienia poziomów tekstur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60</a:t>
            </a:fld>
            <a:endParaRPr lang="pl-PL"/>
          </a:p>
        </p:txBody>
      </p:sp>
      <p:pic>
        <p:nvPicPr>
          <p:cNvPr id="3074" name="Picture 2" descr="D:\OLD05\WARP\Direct3D\6\Rys_03.png"/>
          <p:cNvPicPr>
            <a:picLocks noChangeAspect="1" noChangeArrowheads="1"/>
          </p:cNvPicPr>
          <p:nvPr/>
        </p:nvPicPr>
        <p:blipFill>
          <a:blip r:embed="rId2"/>
          <a:srcRect l="2222" t="3049" r="26667" b="5491"/>
          <a:stretch>
            <a:fillRect/>
          </a:stretch>
        </p:blipFill>
        <p:spPr bwMode="auto">
          <a:xfrm>
            <a:off x="3214678" y="1500175"/>
            <a:ext cx="2514618" cy="4714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Wybrane wartości dla D3DTSS_*ARG*</a:t>
            </a:r>
            <a:endParaRPr lang="pl-PL" dirty="0"/>
          </a:p>
        </p:txBody>
      </p:sp>
      <p:graphicFrame>
        <p:nvGraphicFramePr>
          <p:cNvPr id="5" name="Symbol zastępczy zawartości 4"/>
          <p:cNvGraphicFramePr>
            <a:graphicFrameLocks noGrp="1"/>
          </p:cNvGraphicFramePr>
          <p:nvPr>
            <p:ph idx="1"/>
          </p:nvPr>
        </p:nvGraphicFramePr>
        <p:xfrm>
          <a:off x="457200" y="1643050"/>
          <a:ext cx="8229600" cy="4399280"/>
        </p:xfrm>
        <a:graphic>
          <a:graphicData uri="http://schemas.openxmlformats.org/drawingml/2006/table">
            <a:tbl>
              <a:tblPr bandRow="1">
                <a:tableStyleId>{3C2FFA5D-87B4-456A-9821-1D502468CF0F}</a:tableStyleId>
              </a:tblPr>
              <a:tblGrid>
                <a:gridCol w="2185974"/>
                <a:gridCol w="6043626"/>
              </a:tblGrid>
              <a:tr h="370840">
                <a:tc>
                  <a:txBody>
                    <a:bodyPr/>
                    <a:lstStyle/>
                    <a:p>
                      <a:r>
                        <a:rPr lang="pl-PL" sz="1800" b="1" dirty="0" smtClean="0"/>
                        <a:t>D3DTS_DIFFUSE</a:t>
                      </a:r>
                      <a:endParaRPr lang="pl-PL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b="1" dirty="0" smtClean="0"/>
                        <a:t>Kolor wierzchołka</a:t>
                      </a:r>
                      <a:endParaRPr lang="pl-PL" sz="1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800" b="1" dirty="0" smtClean="0"/>
                        <a:t>D3DTA_SPECULAR</a:t>
                      </a:r>
                      <a:endParaRPr lang="pl-PL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b="1" dirty="0" smtClean="0"/>
                        <a:t>Kolor odblasku wierzchołka (wierzchołek może tak naprawdę przechowywać dwa różne kolory – </a:t>
                      </a:r>
                      <a:r>
                        <a:rPr lang="pl-PL" sz="1800" b="1" dirty="0" err="1" smtClean="0"/>
                        <a:t>Diffuse</a:t>
                      </a:r>
                      <a:r>
                        <a:rPr lang="pl-PL" sz="1800" b="1" dirty="0" smtClean="0"/>
                        <a:t> i </a:t>
                      </a:r>
                      <a:r>
                        <a:rPr lang="pl-PL" sz="1800" b="1" dirty="0" err="1" smtClean="0"/>
                        <a:t>Specular</a:t>
                      </a:r>
                      <a:r>
                        <a:rPr lang="pl-PL" sz="1800" b="1" dirty="0" smtClean="0"/>
                        <a:t>)</a:t>
                      </a:r>
                      <a:endParaRPr lang="pl-PL" sz="1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800" b="1" dirty="0" smtClean="0"/>
                        <a:t>D3DTA_TEXTURE</a:t>
                      </a:r>
                      <a:endParaRPr lang="pl-PL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b="1" dirty="0" smtClean="0"/>
                        <a:t>Kolor pobrany z tekstury przypisanej do danego poziomu</a:t>
                      </a:r>
                      <a:endParaRPr lang="pl-PL" sz="1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800" b="1" dirty="0" smtClean="0"/>
                        <a:t>D3DTA_CURRENT</a:t>
                      </a:r>
                      <a:endParaRPr lang="pl-PL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b="1" dirty="0" smtClean="0"/>
                        <a:t>Kolor otrzymany z wyjścia poprzedniego poziomu</a:t>
                      </a:r>
                      <a:endParaRPr lang="pl-PL" sz="1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800" b="1" dirty="0" smtClean="0"/>
                        <a:t>D3DTA_TFACTOR</a:t>
                      </a:r>
                      <a:endParaRPr lang="pl-PL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b="1" dirty="0" smtClean="0"/>
                        <a:t>Kolor ustawiony jako stała wywołaniem </a:t>
                      </a:r>
                      <a:r>
                        <a:rPr lang="pl-PL" sz="1800" b="1" dirty="0" err="1" smtClean="0"/>
                        <a:t>SetRenderState</a:t>
                      </a:r>
                      <a:r>
                        <a:rPr lang="pl-PL" sz="1800" b="1" dirty="0" smtClean="0"/>
                        <a:t> z D3DTS_TEXTUREFACTOR, wspólny dla wszystkich poziomów</a:t>
                      </a:r>
                      <a:endParaRPr lang="pl-PL" sz="1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800" b="1" dirty="0" smtClean="0"/>
                        <a:t>D3DTA_CONSTANT</a:t>
                      </a:r>
                      <a:endParaRPr lang="pl-PL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b="1" dirty="0" smtClean="0"/>
                        <a:t>Kolor ustawiony jako stała dla danego poziomu wywołaniem </a:t>
                      </a:r>
                      <a:r>
                        <a:rPr lang="pl-PL" sz="1800" b="1" dirty="0" err="1" smtClean="0"/>
                        <a:t>SetTextureStageState</a:t>
                      </a:r>
                      <a:r>
                        <a:rPr lang="pl-PL" sz="1800" b="1" dirty="0" smtClean="0"/>
                        <a:t> z D3DTSS_CONSTANT. Tej funkcji nie obsługują wszystkie karty (D3DPMISCCAPS_PERSTAGECONSTANT)</a:t>
                      </a:r>
                      <a:endParaRPr lang="pl-PL" sz="18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61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Wybrane wartości dla D3DTSS_*OP</a:t>
            </a:r>
            <a:endParaRPr lang="pl-PL" dirty="0"/>
          </a:p>
        </p:txBody>
      </p:sp>
      <p:graphicFrame>
        <p:nvGraphicFramePr>
          <p:cNvPr id="5" name="Symbol zastępczy zawartości 4"/>
          <p:cNvGraphicFramePr>
            <a:graphicFrameLocks noGrp="1"/>
          </p:cNvGraphicFramePr>
          <p:nvPr>
            <p:ph idx="1"/>
          </p:nvPr>
        </p:nvGraphicFramePr>
        <p:xfrm>
          <a:off x="457200" y="1857364"/>
          <a:ext cx="8229600" cy="3881120"/>
        </p:xfrm>
        <a:graphic>
          <a:graphicData uri="http://schemas.openxmlformats.org/drawingml/2006/table">
            <a:tbl>
              <a:tblPr bandRow="1">
                <a:tableStyleId>{3C2FFA5D-87B4-456A-9821-1D502468CF0F}</a:tableStyleId>
              </a:tblPr>
              <a:tblGrid>
                <a:gridCol w="2686040"/>
                <a:gridCol w="5543560"/>
              </a:tblGrid>
              <a:tr h="370840">
                <a:tc>
                  <a:txBody>
                    <a:bodyPr/>
                    <a:lstStyle/>
                    <a:p>
                      <a:r>
                        <a:rPr lang="pl-PL" b="1" dirty="0" smtClean="0"/>
                        <a:t>D3DTOP_DISABLE</a:t>
                      </a:r>
                      <a:endParaRPr lang="pl-P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/>
                        <a:t>Brak operacji. Ten poziom i wszystkie następne są wyłączone – wynik poprzedniego jest kolorem końcowym.</a:t>
                      </a:r>
                      <a:endParaRPr lang="pl-PL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b="1" dirty="0" smtClean="0"/>
                        <a:t>D3DTOP_SELECTARG1</a:t>
                      </a:r>
                      <a:endParaRPr lang="pl-P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/>
                        <a:t>Po prostu zwraca kolor podany jako argument 1.</a:t>
                      </a:r>
                      <a:endParaRPr lang="pl-PL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b="1" dirty="0" smtClean="0"/>
                        <a:t>D3DTOP_SELECTARG2</a:t>
                      </a:r>
                      <a:endParaRPr lang="pl-P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/>
                        <a:t>Po prostu zwraca kolor podany jako argument 2.</a:t>
                      </a:r>
                      <a:endParaRPr lang="pl-PL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b="1" dirty="0" smtClean="0"/>
                        <a:t>D3DTOP_MODULATE</a:t>
                      </a:r>
                      <a:endParaRPr lang="pl-P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/>
                        <a:t>Mnożenie: Arg1 * Arg2</a:t>
                      </a:r>
                      <a:endParaRPr lang="pl-PL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b="1" dirty="0" smtClean="0"/>
                        <a:t>D3DTOP_MODULATE2X</a:t>
                      </a:r>
                      <a:endParaRPr lang="pl-P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/>
                        <a:t>Mnożenie: Arg1 * Arg2 * 2</a:t>
                      </a:r>
                      <a:endParaRPr lang="pl-PL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b="1" dirty="0" smtClean="0"/>
                        <a:t>D3DTOP_MODULATE4X</a:t>
                      </a:r>
                      <a:endParaRPr lang="pl-P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/>
                        <a:t>Mnożenie: Arg1 * Arg2 * 4</a:t>
                      </a:r>
                      <a:endParaRPr lang="pl-PL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b="1" dirty="0" smtClean="0"/>
                        <a:t>D3DTOP_ADD</a:t>
                      </a:r>
                      <a:endParaRPr lang="pl-P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/>
                        <a:t>Dodawanie: Arg1 + Arg2</a:t>
                      </a:r>
                      <a:endParaRPr lang="pl-PL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b="1" dirty="0" smtClean="0"/>
                        <a:t>D3DTOP_ADDSIGNED</a:t>
                      </a:r>
                      <a:endParaRPr lang="pl-P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/>
                        <a:t>Dodawanie: Arg1 + Arg2 - 0.5</a:t>
                      </a:r>
                      <a:endParaRPr lang="pl-PL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b="1" dirty="0" smtClean="0"/>
                        <a:t>D3DTOP_SUBTRACT</a:t>
                      </a:r>
                      <a:endParaRPr lang="pl-P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/>
                        <a:t>Odejmowanie: Arg1 - Arg2</a:t>
                      </a:r>
                      <a:endParaRPr lang="pl-PL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62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 ustawień poziomów tekstur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0, COLOROP = MODULATE</a:t>
            </a:r>
          </a:p>
          <a:p>
            <a:r>
              <a:rPr lang="pl-PL" dirty="0" smtClean="0"/>
              <a:t>0, COLORARG1 = TEXTURE</a:t>
            </a:r>
          </a:p>
          <a:p>
            <a:r>
              <a:rPr lang="pl-PL" dirty="0" smtClean="0"/>
              <a:t>0, COLORARG2 = DIFFUSE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63</a:t>
            </a:fld>
            <a:endParaRPr lang="pl-PL"/>
          </a:p>
        </p:txBody>
      </p:sp>
      <p:pic>
        <p:nvPicPr>
          <p:cNvPr id="4098" name="Picture 2" descr="D:\OLD05\WARP\Direct3D\6\Rys_0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3143248"/>
            <a:ext cx="7553328" cy="29203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Sampler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Podczas renderowania:</a:t>
            </a:r>
          </a:p>
          <a:p>
            <a:pPr lvl="1"/>
            <a:r>
              <a:rPr lang="pl-PL" dirty="0" smtClean="0"/>
              <a:t>Współrzędne tekstury z wierzchołków są interpolowane na powierzchni trójkąta</a:t>
            </a:r>
          </a:p>
          <a:p>
            <a:pPr lvl="1"/>
            <a:r>
              <a:rPr lang="pl-PL" dirty="0" smtClean="0"/>
              <a:t>Współrzędne tekstury dla danego fragmentu służą do adresowania tekstury</a:t>
            </a:r>
          </a:p>
          <a:p>
            <a:pPr lvl="1"/>
            <a:r>
              <a:rPr lang="pl-PL" dirty="0" smtClean="0"/>
              <a:t>Zachowanie </a:t>
            </a:r>
            <a:r>
              <a:rPr lang="pl-PL" dirty="0" err="1" smtClean="0"/>
              <a:t>samplera</a:t>
            </a:r>
            <a:r>
              <a:rPr lang="pl-PL" dirty="0" smtClean="0"/>
              <a:t>, który za to odpowiada, można zmieniać na każdym z 8 poziomów za pomocą szeregu ustawień (funkcja </a:t>
            </a:r>
            <a:r>
              <a:rPr lang="pl-PL" dirty="0" err="1" smtClean="0">
                <a:solidFill>
                  <a:srgbClr val="0070C0"/>
                </a:solidFill>
              </a:rPr>
              <a:t>SetSamplerState</a:t>
            </a:r>
            <a:r>
              <a:rPr lang="pl-PL" dirty="0" smtClean="0"/>
              <a:t>)</a:t>
            </a:r>
          </a:p>
          <a:p>
            <a:pPr>
              <a:buNone/>
            </a:pPr>
            <a:endParaRPr lang="pl-PL" sz="1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g_Dev-&gt;SetSamplerState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(0, </a:t>
            </a:r>
            <a:r>
              <a:rPr lang="pl-PL" sz="14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D3DSAMP_MINFILTER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14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D3DTEXF_LINEAR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g_Dev-&gt;SetSamplerState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(0, </a:t>
            </a:r>
            <a:r>
              <a:rPr lang="pl-PL" sz="14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D3DSAMP_MAGFILTER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14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D3DTEXF_LINEAR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g_Dev-&gt;SetSamplerState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(0, </a:t>
            </a:r>
            <a:r>
              <a:rPr lang="pl-PL" sz="14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D3DSAMP_ADDRESSU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14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D3DTADDRESS_CLAMP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g_Dev-&gt;SetSamplerState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(0, </a:t>
            </a:r>
            <a:r>
              <a:rPr lang="pl-PL" sz="14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D3DSAMP_ADDRESSV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14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D3DTADDRESS_CLAMP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64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Filtrowanie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000" dirty="0" smtClean="0">
                <a:solidFill>
                  <a:srgbClr val="0070C0"/>
                </a:solidFill>
              </a:rPr>
              <a:t>D3DSAMP_MINFILTER</a:t>
            </a:r>
            <a:r>
              <a:rPr lang="pl-PL" sz="2000" dirty="0" smtClean="0"/>
              <a:t> – filtrowanie podczas pomniejszania</a:t>
            </a:r>
          </a:p>
          <a:p>
            <a:r>
              <a:rPr lang="pl-PL" sz="2000" dirty="0" smtClean="0">
                <a:solidFill>
                  <a:srgbClr val="0070C0"/>
                </a:solidFill>
              </a:rPr>
              <a:t>D3DSAMP_MAGFILTER</a:t>
            </a:r>
            <a:r>
              <a:rPr lang="pl-PL" sz="2000" dirty="0" smtClean="0"/>
              <a:t> – filtrowanie podczas powiększania</a:t>
            </a:r>
          </a:p>
          <a:p>
            <a:r>
              <a:rPr lang="pl-PL" sz="2000" dirty="0" smtClean="0">
                <a:solidFill>
                  <a:srgbClr val="0070C0"/>
                </a:solidFill>
              </a:rPr>
              <a:t>D3DSAMP_MIPFILTER</a:t>
            </a:r>
            <a:r>
              <a:rPr lang="pl-PL" sz="2000" dirty="0" smtClean="0"/>
              <a:t> – filtrowanie </a:t>
            </a:r>
            <a:r>
              <a:rPr lang="pl-PL" sz="2000" dirty="0" err="1" smtClean="0"/>
              <a:t>mipmap</a:t>
            </a:r>
            <a:endParaRPr lang="pl-PL" sz="2000" dirty="0" smtClean="0"/>
          </a:p>
          <a:p>
            <a:endParaRPr lang="pl-PL" sz="2000" dirty="0" smtClean="0"/>
          </a:p>
          <a:p>
            <a:r>
              <a:rPr lang="pl-PL" sz="2000" dirty="0" smtClean="0">
                <a:solidFill>
                  <a:srgbClr val="0070C0"/>
                </a:solidFill>
              </a:rPr>
              <a:t>D3DTEXF_POINT</a:t>
            </a:r>
            <a:r>
              <a:rPr lang="pl-PL" sz="2000" dirty="0" smtClean="0"/>
              <a:t> – punktowe (brak filtrowania – </a:t>
            </a:r>
            <a:r>
              <a:rPr lang="pl-PL" sz="2000" dirty="0" err="1" smtClean="0"/>
              <a:t>pikseloza</a:t>
            </a:r>
            <a:r>
              <a:rPr lang="pl-PL" sz="2000" dirty="0" smtClean="0"/>
              <a:t>)</a:t>
            </a:r>
          </a:p>
          <a:p>
            <a:r>
              <a:rPr lang="pl-PL" sz="2000" dirty="0" smtClean="0">
                <a:solidFill>
                  <a:srgbClr val="0070C0"/>
                </a:solidFill>
              </a:rPr>
              <a:t>D3DTEXF_LINEAR</a:t>
            </a:r>
            <a:r>
              <a:rPr lang="pl-PL" sz="2000" dirty="0" smtClean="0"/>
              <a:t> – liniowe (rozmycie)</a:t>
            </a:r>
            <a:endParaRPr lang="pl-PL" sz="20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65</a:t>
            </a:fld>
            <a:endParaRPr lang="pl-PL"/>
          </a:p>
        </p:txBody>
      </p:sp>
      <p:pic>
        <p:nvPicPr>
          <p:cNvPr id="5122" name="Picture 2" descr="D:\OLD05\WARP\Direct3D\6\Rys_0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3857628"/>
            <a:ext cx="4657695" cy="24407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Tryby adresowania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000" dirty="0" smtClean="0"/>
              <a:t>Decydują o tym co pokaże się poza zakresem 0..1</a:t>
            </a:r>
          </a:p>
          <a:p>
            <a:pPr lvl="1"/>
            <a:r>
              <a:rPr lang="pl-PL" sz="1800" dirty="0" smtClean="0">
                <a:solidFill>
                  <a:srgbClr val="0070C0"/>
                </a:solidFill>
              </a:rPr>
              <a:t>D3DSAMP_ADDRESSU</a:t>
            </a:r>
            <a:r>
              <a:rPr lang="pl-PL" sz="1800" dirty="0" smtClean="0"/>
              <a:t> – adresowanie wzdłuż współrzędnej tekstury X</a:t>
            </a:r>
          </a:p>
          <a:p>
            <a:pPr lvl="1"/>
            <a:r>
              <a:rPr lang="pl-PL" sz="1800" dirty="0" smtClean="0">
                <a:solidFill>
                  <a:srgbClr val="0070C0"/>
                </a:solidFill>
              </a:rPr>
              <a:t>D3DSAMP_ADDRESSV</a:t>
            </a:r>
            <a:r>
              <a:rPr lang="pl-PL" sz="1800" dirty="0" smtClean="0"/>
              <a:t> – adresowanie wzdłuż współrzędnej tekstury Y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66</a:t>
            </a:fld>
            <a:endParaRPr lang="pl-PL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500034" y="2928934"/>
          <a:ext cx="8072494" cy="3108960"/>
        </p:xfrm>
        <a:graphic>
          <a:graphicData uri="http://schemas.openxmlformats.org/drawingml/2006/table">
            <a:tbl>
              <a:tblPr bandRow="1">
                <a:tableStyleId>{3C2FFA5D-87B4-456A-9821-1D502468CF0F}</a:tableStyleId>
              </a:tblPr>
              <a:tblGrid>
                <a:gridCol w="2786082"/>
                <a:gridCol w="5286412"/>
              </a:tblGrid>
              <a:tr h="370840">
                <a:tc>
                  <a:txBody>
                    <a:bodyPr/>
                    <a:lstStyle/>
                    <a:p>
                      <a:r>
                        <a:rPr lang="pl-PL" sz="1800" b="1" dirty="0" smtClean="0"/>
                        <a:t>D3DTADDRESS_WRAP</a:t>
                      </a:r>
                      <a:endParaRPr lang="pl-PL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b="1" dirty="0" smtClean="0"/>
                        <a:t>Poza zakresem tekstura jest powtarzana, czyli rozkładana sąsiadująco, jak tapeta na pulpicie </a:t>
                      </a:r>
                      <a:r>
                        <a:rPr lang="pl-PL" sz="1800" b="1" dirty="0" err="1" smtClean="0"/>
                        <a:t>Windowsa</a:t>
                      </a:r>
                      <a:r>
                        <a:rPr lang="pl-PL" sz="1800" b="1" dirty="0" smtClean="0"/>
                        <a:t>.</a:t>
                      </a:r>
                      <a:endParaRPr lang="pl-PL" sz="1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800" b="1" dirty="0" smtClean="0"/>
                        <a:t>D3DTADDRESS_MIRROR</a:t>
                      </a:r>
                      <a:endParaRPr lang="pl-PL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b="1" dirty="0" smtClean="0"/>
                        <a:t>Poza zakresem tekstura jest powtarzana, ale co drugie powtórzenie jest odbite.</a:t>
                      </a:r>
                      <a:endParaRPr lang="pl-PL" sz="1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800" b="1" dirty="0" smtClean="0"/>
                        <a:t>D3DTADDRESS_CLAMP</a:t>
                      </a:r>
                      <a:endParaRPr lang="pl-PL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b="1" dirty="0" smtClean="0"/>
                        <a:t>Poza zakresem powtarzany jest ostatni piksel z tekstury.</a:t>
                      </a:r>
                      <a:endParaRPr lang="pl-PL" sz="1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800" b="1" dirty="0" smtClean="0"/>
                        <a:t>D3DTADDRESS_BORDER</a:t>
                      </a:r>
                      <a:endParaRPr lang="pl-PL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b="1" dirty="0" smtClean="0"/>
                        <a:t>Poza zakresem rysowany jest kolor ustawiony za pomocą </a:t>
                      </a:r>
                      <a:r>
                        <a:rPr lang="pl-PL" sz="1800" b="1" dirty="0" err="1" smtClean="0"/>
                        <a:t>SetSamplerState</a:t>
                      </a:r>
                      <a:r>
                        <a:rPr lang="pl-PL" sz="1800" b="1" dirty="0" smtClean="0"/>
                        <a:t> z D3DSAMP_BORDERCOLOR.</a:t>
                      </a:r>
                      <a:endParaRPr lang="pl-PL" sz="18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Tryby adresowania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67</a:t>
            </a:fld>
            <a:endParaRPr lang="pl-PL"/>
          </a:p>
        </p:txBody>
      </p:sp>
      <p:pic>
        <p:nvPicPr>
          <p:cNvPr id="6146" name="Picture 2" descr="D:\OLD05\WARP\Direct3D\6\Rys_0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507512"/>
            <a:ext cx="4676762" cy="47301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Tryb adresowania CLAMP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Przy rysowaniu tekstury w całości jeden raz należy stosować tryb CLAMP</a:t>
            </a:r>
          </a:p>
          <a:p>
            <a:pPr lvl="1"/>
            <a:r>
              <a:rPr lang="pl-PL" dirty="0" smtClean="0"/>
              <a:t>W domyślnym trybie WRAP pojawia się na brzegach ślad „zawinięcia” od drugiej strony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68</a:t>
            </a:fld>
            <a:endParaRPr lang="pl-PL"/>
          </a:p>
        </p:txBody>
      </p:sp>
      <p:pic>
        <p:nvPicPr>
          <p:cNvPr id="7170" name="Picture 2" descr="D:\OLD05\WARP\Direct3D\6\Rys_0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3357562"/>
            <a:ext cx="5682948" cy="28157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Przezroczystość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 smtClean="0"/>
              <a:t>Przezroczyste lub półprzezroczyste miejsca na teksturze można zaznaczyć dzięki czwartemu kanałowi – </a:t>
            </a:r>
            <a:r>
              <a:rPr lang="pl-PL" dirty="0" smtClean="0">
                <a:solidFill>
                  <a:schemeClr val="bg1">
                    <a:lumMod val="65000"/>
                  </a:schemeClr>
                </a:solidFill>
              </a:rPr>
              <a:t>Alfa</a:t>
            </a:r>
            <a:r>
              <a:rPr lang="pl-PL" dirty="0" smtClean="0"/>
              <a:t> (obok </a:t>
            </a:r>
            <a:r>
              <a:rPr lang="pl-PL" dirty="0" err="1" smtClean="0">
                <a:solidFill>
                  <a:srgbClr val="FF0000"/>
                </a:solidFill>
              </a:rPr>
              <a:t>Czerwony</a:t>
            </a:r>
            <a:r>
              <a:rPr lang="pl-PL" dirty="0" err="1" smtClean="0"/>
              <a:t>-</a:t>
            </a:r>
            <a:r>
              <a:rPr lang="pl-PL" dirty="0" err="1" smtClean="0">
                <a:solidFill>
                  <a:srgbClr val="00B050"/>
                </a:solidFill>
              </a:rPr>
              <a:t>Zielony</a:t>
            </a:r>
            <a:r>
              <a:rPr lang="pl-PL" dirty="0" err="1" smtClean="0"/>
              <a:t>-</a:t>
            </a:r>
            <a:r>
              <a:rPr lang="pl-PL" dirty="0" err="1" smtClean="0">
                <a:solidFill>
                  <a:srgbClr val="00B0F0"/>
                </a:solidFill>
              </a:rPr>
              <a:t>Niebieski</a:t>
            </a:r>
            <a:r>
              <a:rPr lang="pl-PL" dirty="0" smtClean="0"/>
              <a:t>)</a:t>
            </a:r>
          </a:p>
          <a:p>
            <a:r>
              <a:rPr lang="pl-PL" dirty="0" smtClean="0"/>
              <a:t>Skąd wziąć wartość Alfa?</a:t>
            </a:r>
          </a:p>
          <a:p>
            <a:pPr marL="914400" lvl="1" indent="-457200">
              <a:buFont typeface="+mj-lt"/>
              <a:buAutoNum type="arabicPeriod"/>
            </a:pPr>
            <a:r>
              <a:rPr lang="pl-PL" dirty="0" smtClean="0"/>
              <a:t>Zapisać teksturę w formacie obsługującym kanał Alfa</a:t>
            </a:r>
          </a:p>
          <a:p>
            <a:pPr marL="1314450" lvl="2" indent="-457200"/>
            <a:r>
              <a:rPr lang="pl-PL" dirty="0" smtClean="0"/>
              <a:t>Nie wystarczy </a:t>
            </a:r>
            <a:r>
              <a:rPr lang="pl-PL" dirty="0" err="1" smtClean="0"/>
              <a:t>Paint</a:t>
            </a:r>
            <a:r>
              <a:rPr lang="pl-PL" dirty="0" smtClean="0"/>
              <a:t>, potrzebny dobry program graficzny (</a:t>
            </a:r>
            <a:r>
              <a:rPr lang="pl-PL" dirty="0" err="1" smtClean="0">
                <a:solidFill>
                  <a:srgbClr val="0070C0"/>
                </a:solidFill>
              </a:rPr>
              <a:t>Photoshop</a:t>
            </a:r>
            <a:r>
              <a:rPr lang="pl-PL" dirty="0" smtClean="0"/>
              <a:t>, </a:t>
            </a:r>
            <a:r>
              <a:rPr lang="pl-PL" dirty="0" err="1" smtClean="0">
                <a:solidFill>
                  <a:srgbClr val="0070C0"/>
                </a:solidFill>
              </a:rPr>
              <a:t>Paint</a:t>
            </a:r>
            <a:r>
              <a:rPr lang="pl-PL" dirty="0" smtClean="0">
                <a:solidFill>
                  <a:srgbClr val="0070C0"/>
                </a:solidFill>
              </a:rPr>
              <a:t> Shop Pro</a:t>
            </a:r>
            <a:r>
              <a:rPr lang="pl-PL" dirty="0" smtClean="0"/>
              <a:t>, </a:t>
            </a:r>
            <a:r>
              <a:rPr lang="pl-PL" dirty="0" smtClean="0">
                <a:solidFill>
                  <a:srgbClr val="0070C0"/>
                </a:solidFill>
              </a:rPr>
              <a:t>GIMP</a:t>
            </a:r>
            <a:r>
              <a:rPr lang="pl-PL" dirty="0" smtClean="0"/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pl-PL" dirty="0" smtClean="0"/>
              <a:t>Zamieniać wybrany kolor na przezroczysty podczas wczytywania tekstury</a:t>
            </a:r>
          </a:p>
          <a:p>
            <a:pPr marL="1314450" lvl="2" indent="-457200"/>
            <a:r>
              <a:rPr lang="pl-PL" dirty="0" smtClean="0"/>
              <a:t>Funkcja </a:t>
            </a:r>
            <a:r>
              <a:rPr lang="pl-PL" dirty="0" smtClean="0">
                <a:solidFill>
                  <a:srgbClr val="0070C0"/>
                </a:solidFill>
              </a:rPr>
              <a:t>D3DXCreateTextureFromFileEx</a:t>
            </a:r>
            <a:r>
              <a:rPr lang="pl-PL" dirty="0" smtClean="0"/>
              <a:t>, parametr </a:t>
            </a:r>
            <a:r>
              <a:rPr lang="pl-PL" dirty="0" err="1" smtClean="0">
                <a:solidFill>
                  <a:srgbClr val="0070C0"/>
                </a:solidFill>
              </a:rPr>
              <a:t>ColorKey</a:t>
            </a:r>
            <a:endParaRPr lang="pl-PL" dirty="0" smtClean="0">
              <a:solidFill>
                <a:srgbClr val="0070C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pl-PL" dirty="0" smtClean="0"/>
              <a:t>Ręcznie zmodyfikować dane pikseli tekstury w pamięci</a:t>
            </a:r>
          </a:p>
          <a:p>
            <a:pPr marL="1314450" lvl="2" indent="-457200"/>
            <a:r>
              <a:rPr lang="pl-PL" dirty="0" smtClean="0"/>
              <a:t>Wymaga zablokowania tekstury – będzie o tym później...</a:t>
            </a:r>
          </a:p>
          <a:p>
            <a:pPr marL="914400" lvl="1" indent="-457200">
              <a:buFont typeface="+mj-lt"/>
              <a:buAutoNum type="arabicPeriod"/>
            </a:pPr>
            <a:r>
              <a:rPr lang="pl-PL" dirty="0" smtClean="0"/>
              <a:t>Osobna tekstura z kanałem alfa</a:t>
            </a:r>
          </a:p>
          <a:p>
            <a:pPr marL="1314450" lvl="2" indent="-457200"/>
            <a:r>
              <a:rPr lang="pl-PL" dirty="0" smtClean="0"/>
              <a:t>Połączyć w jedną za pomocą </a:t>
            </a:r>
            <a:r>
              <a:rPr lang="pl-PL" dirty="0" err="1" smtClean="0">
                <a:solidFill>
                  <a:srgbClr val="0070C0"/>
                </a:solidFill>
              </a:rPr>
              <a:t>DirectX</a:t>
            </a:r>
            <a:r>
              <a:rPr lang="pl-PL" dirty="0" smtClean="0">
                <a:solidFill>
                  <a:srgbClr val="0070C0"/>
                </a:solidFill>
              </a:rPr>
              <a:t> </a:t>
            </a:r>
            <a:r>
              <a:rPr lang="pl-PL" dirty="0" err="1" smtClean="0">
                <a:solidFill>
                  <a:srgbClr val="0070C0"/>
                </a:solidFill>
              </a:rPr>
              <a:t>Texture</a:t>
            </a:r>
            <a:r>
              <a:rPr lang="pl-PL" dirty="0" smtClean="0">
                <a:solidFill>
                  <a:srgbClr val="0070C0"/>
                </a:solidFill>
              </a:rPr>
              <a:t> </a:t>
            </a:r>
            <a:r>
              <a:rPr lang="pl-PL" dirty="0" err="1" smtClean="0">
                <a:solidFill>
                  <a:srgbClr val="0070C0"/>
                </a:solidFill>
              </a:rPr>
              <a:t>Tool</a:t>
            </a:r>
            <a:endParaRPr lang="pl-PL" dirty="0" smtClean="0">
              <a:solidFill>
                <a:srgbClr val="0070C0"/>
              </a:solidFill>
            </a:endParaRPr>
          </a:p>
          <a:p>
            <a:pPr marL="1314450" lvl="2" indent="-457200"/>
            <a:r>
              <a:rPr lang="pl-PL" dirty="0" smtClean="0"/>
              <a:t>Wczytać i używać jako osobne tekstury (bez sensu?)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69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Skąd się bierze Alfa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 smtClean="0"/>
              <a:t>Wartość Alfa podobnie jak kolor powstaje na poziomach tekstur – </a:t>
            </a:r>
            <a:r>
              <a:rPr lang="pl-PL" dirty="0" err="1" smtClean="0">
                <a:solidFill>
                  <a:srgbClr val="0070C0"/>
                </a:solidFill>
              </a:rPr>
              <a:t>SetTextureStageState</a:t>
            </a:r>
            <a:endParaRPr lang="pl-PL" dirty="0" smtClean="0">
              <a:solidFill>
                <a:srgbClr val="0070C0"/>
              </a:solidFill>
            </a:endParaRPr>
          </a:p>
          <a:p>
            <a:pPr lvl="1"/>
            <a:r>
              <a:rPr lang="pl-PL" dirty="0" smtClean="0"/>
              <a:t>Operacja wykonywana na danym poziomie – </a:t>
            </a:r>
            <a:r>
              <a:rPr lang="pl-PL" dirty="0" smtClean="0">
                <a:solidFill>
                  <a:srgbClr val="0070C0"/>
                </a:solidFill>
              </a:rPr>
              <a:t>D3DTSS_ALPHAOP</a:t>
            </a:r>
          </a:p>
          <a:p>
            <a:pPr lvl="1"/>
            <a:r>
              <a:rPr lang="pl-PL" dirty="0" smtClean="0"/>
              <a:t>Argumenty tej operacji – </a:t>
            </a:r>
            <a:r>
              <a:rPr lang="pl-PL" dirty="0" smtClean="0">
                <a:solidFill>
                  <a:srgbClr val="0070C0"/>
                </a:solidFill>
              </a:rPr>
              <a:t>D3DTSS_ALPHAARG1</a:t>
            </a:r>
            <a:r>
              <a:rPr lang="pl-PL" dirty="0" smtClean="0"/>
              <a:t>, </a:t>
            </a:r>
            <a:r>
              <a:rPr lang="pl-PL" dirty="0" smtClean="0">
                <a:solidFill>
                  <a:srgbClr val="0070C0"/>
                </a:solidFill>
              </a:rPr>
              <a:t>D3DTSS_ALPHAARG2</a:t>
            </a:r>
          </a:p>
          <a:p>
            <a:r>
              <a:rPr lang="pl-PL" dirty="0" smtClean="0"/>
              <a:t>Wartość końcowa koloru trafia na ekran, wartość końcowa Alfa może posłużyć do </a:t>
            </a:r>
            <a:r>
              <a:rPr lang="pl-PL" dirty="0" smtClean="0">
                <a:solidFill>
                  <a:srgbClr val="FF0000"/>
                </a:solidFill>
              </a:rPr>
              <a:t>testu alfa</a:t>
            </a:r>
            <a:r>
              <a:rPr lang="pl-PL" dirty="0" smtClean="0"/>
              <a:t> lub </a:t>
            </a:r>
            <a:r>
              <a:rPr lang="pl-PL" dirty="0" smtClean="0">
                <a:solidFill>
                  <a:srgbClr val="FF0000"/>
                </a:solidFill>
              </a:rPr>
              <a:t>mieszania alfa</a:t>
            </a:r>
          </a:p>
          <a:p>
            <a:pPr>
              <a:buNone/>
            </a:pPr>
            <a:endParaRPr lang="pl-PL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g_Dev-&gt;SetTexture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(0,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Texture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g_Dev-&gt;SetTextureStageState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(0, </a:t>
            </a:r>
            <a:r>
              <a:rPr lang="pl-PL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D3DTSS_ALPHAOP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D3DTOP_MODULATE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g_Dev-&gt;SetTextureStageState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(0, </a:t>
            </a:r>
            <a:r>
              <a:rPr lang="pl-PL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D3DTSS_ALPHAARG1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D3DTA_DIFFUSE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g_Dev-&gt;SetTextureStageState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(0, </a:t>
            </a:r>
            <a:r>
              <a:rPr lang="pl-PL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D3DTSS_ALPHAARG1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D3DTA_TEXTURE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);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70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Test Alfa (ang. </a:t>
            </a:r>
            <a:r>
              <a:rPr lang="pl-PL" i="1" dirty="0" err="1" smtClean="0"/>
              <a:t>Alpha-Test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Działa na zasadzie „wszystko albo nic”</a:t>
            </a:r>
          </a:p>
          <a:p>
            <a:pPr lvl="1"/>
            <a:r>
              <a:rPr lang="pl-PL" dirty="0" smtClean="0"/>
              <a:t>Końcowa wartość Alfa jest porównywana z wartością odniesienia</a:t>
            </a:r>
          </a:p>
          <a:p>
            <a:pPr lvl="1"/>
            <a:r>
              <a:rPr lang="pl-PL" dirty="0" smtClean="0"/>
              <a:t>Operator porównania i wartość odniesienia można ustawić</a:t>
            </a:r>
          </a:p>
          <a:p>
            <a:pPr lvl="1"/>
            <a:r>
              <a:rPr lang="pl-PL" dirty="0" smtClean="0"/>
              <a:t>Piksel jest </a:t>
            </a:r>
            <a:r>
              <a:rPr lang="pl-PL" dirty="0" err="1" smtClean="0"/>
              <a:t>renderowany</a:t>
            </a:r>
            <a:r>
              <a:rPr lang="pl-PL" dirty="0" smtClean="0"/>
              <a:t>, jeśli warunek jest spełniony</a:t>
            </a:r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g_Dev-&gt;SetRenderState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D3DRS_ALPHATESTENABLE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, TRUE);</a:t>
            </a:r>
          </a:p>
          <a:p>
            <a:pPr>
              <a:buNone/>
            </a:pP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g_Dev-&gt;SetRenderState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D3DRS_ALPHAFUNC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D3DCMP_GREATEREQUAL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g_Dev-&gt;SetRenderState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D3DRS_ALPHAREF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, 0x80);</a:t>
            </a:r>
          </a:p>
          <a:p>
            <a:pPr>
              <a:buNone/>
            </a:pPr>
            <a:endParaRPr lang="pl-PL" sz="16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pl-PL" dirty="0" smtClean="0"/>
              <a:t>Tu warunek to: </a:t>
            </a:r>
            <a:r>
              <a:rPr lang="pl-PL" dirty="0" smtClean="0">
                <a:solidFill>
                  <a:srgbClr val="FF0000"/>
                </a:solidFill>
              </a:rPr>
              <a:t>(Alfa &gt;= 128)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71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Test Alfa kontra Mieszanie Alfa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Test Alfa - zalety i wady:</a:t>
            </a:r>
          </a:p>
          <a:p>
            <a:pPr lvl="1">
              <a:buFont typeface="Trebuchet MS" pitchFamily="34" charset="0"/>
              <a:buChar char="+"/>
            </a:pPr>
            <a:r>
              <a:rPr lang="pl-PL" dirty="0" smtClean="0"/>
              <a:t>Jest szybszy</a:t>
            </a:r>
          </a:p>
          <a:p>
            <a:pPr lvl="1">
              <a:buFont typeface="Trebuchet MS" pitchFamily="34" charset="0"/>
              <a:buChar char="+"/>
            </a:pPr>
            <a:r>
              <a:rPr lang="pl-PL" dirty="0" smtClean="0"/>
              <a:t>Nie tworzy problemów z kolejnością i Z-buforem</a:t>
            </a:r>
          </a:p>
          <a:p>
            <a:pPr lvl="1"/>
            <a:r>
              <a:rPr lang="pl-PL" dirty="0" smtClean="0"/>
              <a:t>Nie może być pikseli półprzezroczystych</a:t>
            </a:r>
          </a:p>
          <a:p>
            <a:pPr lvl="1"/>
            <a:r>
              <a:rPr lang="pl-PL" dirty="0" smtClean="0"/>
              <a:t>Powstaje często brzydka obwódka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72</a:t>
            </a:fld>
            <a:endParaRPr lang="pl-PL"/>
          </a:p>
        </p:txBody>
      </p:sp>
      <p:pic>
        <p:nvPicPr>
          <p:cNvPr id="8194" name="Picture 2" descr="D:\OLD05\WARP\Direct3D\6\Rys_09.png"/>
          <p:cNvPicPr>
            <a:picLocks noChangeAspect="1" noChangeArrowheads="1"/>
          </p:cNvPicPr>
          <p:nvPr/>
        </p:nvPicPr>
        <p:blipFill>
          <a:blip r:embed="rId2"/>
          <a:srcRect t="2824" b="23743"/>
          <a:stretch>
            <a:fillRect/>
          </a:stretch>
        </p:blipFill>
        <p:spPr bwMode="auto">
          <a:xfrm>
            <a:off x="1643042" y="3786190"/>
            <a:ext cx="5786478" cy="2412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Mieszanie Alfa (ang. </a:t>
            </a:r>
            <a:r>
              <a:rPr lang="pl-PL" i="1" dirty="0" err="1" smtClean="0"/>
              <a:t>Alpha</a:t>
            </a:r>
            <a:r>
              <a:rPr lang="pl-PL" i="1" dirty="0" smtClean="0"/>
              <a:t> </a:t>
            </a:r>
            <a:r>
              <a:rPr lang="pl-PL" i="1" dirty="0" err="1" smtClean="0"/>
              <a:t>Blending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 smtClean="0"/>
              <a:t>Pozwala wykonać operację na argumentach:</a:t>
            </a:r>
          </a:p>
          <a:p>
            <a:pPr lvl="1"/>
            <a:r>
              <a:rPr lang="pl-PL" dirty="0" smtClean="0"/>
              <a:t>SRCCOLOR – końcowy kolor wyliczony z poziomów tekstur</a:t>
            </a:r>
          </a:p>
          <a:p>
            <a:pPr lvl="1"/>
            <a:r>
              <a:rPr lang="pl-PL" dirty="0" smtClean="0"/>
              <a:t>SRCALPHA – końcowa Alfa wyliczona z poziomów tekstur</a:t>
            </a:r>
          </a:p>
          <a:p>
            <a:pPr lvl="1"/>
            <a:r>
              <a:rPr lang="pl-PL" dirty="0" smtClean="0"/>
              <a:t>DESTCOLOR – kolor znajdujący się w danym miejscu w buforze ramki</a:t>
            </a:r>
          </a:p>
          <a:p>
            <a:pPr lvl="1"/>
            <a:r>
              <a:rPr lang="pl-PL" dirty="0" smtClean="0"/>
              <a:t>DESTALPHA – Alfa znajdująca się w danym miejscu w buforze ramki</a:t>
            </a:r>
          </a:p>
          <a:p>
            <a:r>
              <a:rPr lang="pl-PL" dirty="0" smtClean="0"/>
              <a:t>Wzór:</a:t>
            </a:r>
          </a:p>
          <a:p>
            <a:pPr lvl="1"/>
            <a:r>
              <a:rPr lang="pl-PL" dirty="0" err="1" smtClean="0"/>
              <a:t>Nowy_kolor</a:t>
            </a:r>
            <a:r>
              <a:rPr lang="pl-PL" dirty="0" smtClean="0"/>
              <a:t> =</a:t>
            </a:r>
            <a:br>
              <a:rPr lang="pl-PL" dirty="0" smtClean="0"/>
            </a:br>
            <a:r>
              <a:rPr lang="pl-PL" dirty="0" smtClean="0"/>
              <a:t>(SRCCOLOR * </a:t>
            </a:r>
            <a:r>
              <a:rPr lang="pl-PL" dirty="0" smtClean="0">
                <a:solidFill>
                  <a:srgbClr val="0070C0"/>
                </a:solidFill>
              </a:rPr>
              <a:t>SRCBLEND</a:t>
            </a:r>
            <a:r>
              <a:rPr lang="pl-PL" dirty="0" smtClean="0"/>
              <a:t>) </a:t>
            </a:r>
            <a:r>
              <a:rPr lang="pl-PL" dirty="0" err="1" smtClean="0">
                <a:solidFill>
                  <a:srgbClr val="0070C0"/>
                </a:solidFill>
              </a:rPr>
              <a:t>op</a:t>
            </a:r>
            <a:r>
              <a:rPr lang="pl-PL" dirty="0" smtClean="0"/>
              <a:t> (DESTCOLOR * </a:t>
            </a:r>
            <a:r>
              <a:rPr lang="pl-PL" dirty="0" smtClean="0">
                <a:solidFill>
                  <a:srgbClr val="0070C0"/>
                </a:solidFill>
              </a:rPr>
              <a:t>DESTBLEND</a:t>
            </a:r>
            <a:r>
              <a:rPr lang="pl-PL" dirty="0" smtClean="0"/>
              <a:t>)</a:t>
            </a:r>
            <a:endParaRPr lang="pl-PL" dirty="0" smtClean="0">
              <a:solidFill>
                <a:srgbClr val="0070C0"/>
              </a:solidFill>
            </a:endParaRPr>
          </a:p>
          <a:p>
            <a:r>
              <a:rPr lang="pl-PL" dirty="0" smtClean="0"/>
              <a:t>Do ustawiania są:</a:t>
            </a:r>
          </a:p>
          <a:p>
            <a:pPr lvl="1"/>
            <a:r>
              <a:rPr lang="pl-PL" dirty="0" smtClean="0"/>
              <a:t>Argumenty: </a:t>
            </a:r>
            <a:r>
              <a:rPr lang="pl-PL" dirty="0" smtClean="0">
                <a:solidFill>
                  <a:srgbClr val="0070C0"/>
                </a:solidFill>
              </a:rPr>
              <a:t>SRCBLEND</a:t>
            </a:r>
            <a:r>
              <a:rPr lang="pl-PL" dirty="0" smtClean="0"/>
              <a:t>, </a:t>
            </a:r>
            <a:r>
              <a:rPr lang="pl-PL" dirty="0" smtClean="0">
                <a:solidFill>
                  <a:srgbClr val="0070C0"/>
                </a:solidFill>
              </a:rPr>
              <a:t>DESTBLEND</a:t>
            </a:r>
          </a:p>
          <a:p>
            <a:pPr lvl="1"/>
            <a:r>
              <a:rPr lang="pl-PL" dirty="0" smtClean="0"/>
              <a:t>Operacja: </a:t>
            </a:r>
            <a:r>
              <a:rPr lang="pl-PL" dirty="0" err="1" smtClean="0">
                <a:solidFill>
                  <a:srgbClr val="0070C0"/>
                </a:solidFill>
              </a:rPr>
              <a:t>op</a:t>
            </a:r>
            <a:endParaRPr lang="pl-PL" dirty="0" smtClean="0">
              <a:solidFill>
                <a:srgbClr val="0070C0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73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Mieszanie Alfa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928934"/>
            <a:ext cx="8229600" cy="3197229"/>
          </a:xfrm>
        </p:spPr>
        <p:txBody>
          <a:bodyPr/>
          <a:lstStyle/>
          <a:p>
            <a:pPr>
              <a:buNone/>
            </a:pP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g_Dev-&gt;SetRenderState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D3DRS_ALPHABLENDENABLE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, TRUE);</a:t>
            </a:r>
          </a:p>
          <a:p>
            <a:pPr>
              <a:buNone/>
            </a:pP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g_Dev-&gt;SetRenderState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D3DRS_BLENDOP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D3DBLENDOP_ADD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g_Dev-&gt;SetRenderState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D3DRS_SRCBLEND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D3DBLEND_SRCALPHA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g_Dev-&gt;SetRenderState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D3DRS_DESTBLEND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D3DBLEND_INVSRCALPHA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);</a:t>
            </a:r>
            <a:endParaRPr lang="pl-PL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74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Wybrane argumenty D3DBLEND</a:t>
            </a:r>
            <a:endParaRPr lang="pl-PL" dirty="0"/>
          </a:p>
        </p:txBody>
      </p:sp>
      <p:graphicFrame>
        <p:nvGraphicFramePr>
          <p:cNvPr id="5" name="Symbol zastępczy zawartości 4"/>
          <p:cNvGraphicFramePr>
            <a:graphicFrameLocks noGrp="1"/>
          </p:cNvGraphicFramePr>
          <p:nvPr>
            <p:ph idx="1"/>
          </p:nvPr>
        </p:nvGraphicFramePr>
        <p:xfrm>
          <a:off x="457200" y="1714488"/>
          <a:ext cx="8229600" cy="3916680"/>
        </p:xfrm>
        <a:graphic>
          <a:graphicData uri="http://schemas.openxmlformats.org/drawingml/2006/table">
            <a:tbl>
              <a:tblPr bandRow="1">
                <a:tableStyleId>{3C2FFA5D-87B4-456A-9821-1D502468CF0F}</a:tableStyleId>
              </a:tblPr>
              <a:tblGrid>
                <a:gridCol w="2614602"/>
                <a:gridCol w="5614998"/>
              </a:tblGrid>
              <a:tr h="370840"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D3DBLEND_ZERO</a:t>
                      </a:r>
                      <a:endParaRPr lang="pl-PL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Wartość</a:t>
                      </a:r>
                      <a:r>
                        <a:rPr lang="pl-PL" sz="1400" b="1" baseline="0" dirty="0" smtClean="0"/>
                        <a:t> z</a:t>
                      </a:r>
                      <a:r>
                        <a:rPr lang="pl-PL" sz="1400" b="1" dirty="0" smtClean="0"/>
                        <a:t>ero</a:t>
                      </a:r>
                    </a:p>
                    <a:p>
                      <a:r>
                        <a:rPr lang="pl-PL" sz="1400" b="1" dirty="0" smtClean="0"/>
                        <a:t>(0, </a:t>
                      </a:r>
                      <a:r>
                        <a:rPr lang="pl-PL" sz="1400" b="1" dirty="0" err="1" smtClean="0"/>
                        <a:t>0</a:t>
                      </a:r>
                      <a:r>
                        <a:rPr lang="pl-PL" sz="1400" b="1" dirty="0" smtClean="0"/>
                        <a:t>, </a:t>
                      </a:r>
                      <a:r>
                        <a:rPr lang="pl-PL" sz="1400" b="1" dirty="0" err="1" smtClean="0"/>
                        <a:t>0</a:t>
                      </a:r>
                      <a:r>
                        <a:rPr lang="pl-PL" sz="1400" b="1" dirty="0" smtClean="0"/>
                        <a:t>, </a:t>
                      </a:r>
                      <a:r>
                        <a:rPr lang="pl-PL" sz="1400" b="1" dirty="0" err="1" smtClean="0"/>
                        <a:t>0</a:t>
                      </a:r>
                      <a:r>
                        <a:rPr lang="pl-PL" sz="1400" b="1" dirty="0" smtClean="0"/>
                        <a:t>)</a:t>
                      </a:r>
                      <a:endParaRPr lang="pl-PL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D3DBLEND_ONE</a:t>
                      </a:r>
                      <a:endParaRPr lang="pl-PL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Wartość jeden</a:t>
                      </a:r>
                    </a:p>
                    <a:p>
                      <a:r>
                        <a:rPr lang="pl-PL" sz="1400" b="1" dirty="0" smtClean="0"/>
                        <a:t>(1, </a:t>
                      </a:r>
                      <a:r>
                        <a:rPr lang="pl-PL" sz="1400" b="1" dirty="0" err="1" smtClean="0"/>
                        <a:t>1</a:t>
                      </a:r>
                      <a:r>
                        <a:rPr lang="pl-PL" sz="1400" b="1" dirty="0" smtClean="0"/>
                        <a:t>, </a:t>
                      </a:r>
                      <a:r>
                        <a:rPr lang="pl-PL" sz="1400" b="1" dirty="0" err="1" smtClean="0"/>
                        <a:t>1</a:t>
                      </a:r>
                      <a:r>
                        <a:rPr lang="pl-PL" sz="1400" b="1" dirty="0" smtClean="0"/>
                        <a:t>, </a:t>
                      </a:r>
                      <a:r>
                        <a:rPr lang="pl-PL" sz="1400" b="1" dirty="0" err="1" smtClean="0"/>
                        <a:t>1</a:t>
                      </a:r>
                      <a:r>
                        <a:rPr lang="pl-PL" sz="1400" b="1" dirty="0" smtClean="0"/>
                        <a:t>)</a:t>
                      </a:r>
                      <a:endParaRPr lang="pl-PL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D3DBLEND_SRCALPHA</a:t>
                      </a:r>
                      <a:endParaRPr lang="pl-PL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Obliczona wartość alfa (traktowana jakby była w zakresie 0…1)</a:t>
                      </a:r>
                    </a:p>
                    <a:p>
                      <a:r>
                        <a:rPr lang="pl-PL" sz="1400" b="1" dirty="0" smtClean="0"/>
                        <a:t>(</a:t>
                      </a:r>
                      <a:r>
                        <a:rPr lang="pl-PL" sz="1400" b="1" dirty="0" err="1" smtClean="0"/>
                        <a:t>src_A</a:t>
                      </a:r>
                      <a:r>
                        <a:rPr lang="pl-PL" sz="1400" b="1" dirty="0" smtClean="0"/>
                        <a:t>, </a:t>
                      </a:r>
                      <a:r>
                        <a:rPr lang="pl-PL" sz="1400" b="1" dirty="0" err="1" smtClean="0"/>
                        <a:t>src_A</a:t>
                      </a:r>
                      <a:r>
                        <a:rPr lang="pl-PL" sz="1400" b="1" dirty="0" smtClean="0"/>
                        <a:t>, </a:t>
                      </a:r>
                      <a:r>
                        <a:rPr lang="pl-PL" sz="1400" b="1" dirty="0" err="1" smtClean="0"/>
                        <a:t>src_A</a:t>
                      </a:r>
                      <a:r>
                        <a:rPr lang="pl-PL" sz="1400" b="1" dirty="0" smtClean="0"/>
                        <a:t>, </a:t>
                      </a:r>
                      <a:r>
                        <a:rPr lang="pl-PL" sz="1400" b="1" dirty="0" err="1" smtClean="0"/>
                        <a:t>src_A</a:t>
                      </a:r>
                      <a:r>
                        <a:rPr lang="pl-PL" sz="1400" b="1" dirty="0" smtClean="0"/>
                        <a:t>)</a:t>
                      </a:r>
                      <a:endParaRPr lang="pl-PL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D3DBLEND_INVSRCALPHA</a:t>
                      </a:r>
                      <a:endParaRPr lang="pl-PL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Wartość</a:t>
                      </a:r>
                      <a:r>
                        <a:rPr lang="pl-PL" sz="1400" b="1" baseline="0" dirty="0" smtClean="0"/>
                        <a:t> </a:t>
                      </a:r>
                      <a:r>
                        <a:rPr lang="pl-PL" sz="1400" b="1" dirty="0" smtClean="0"/>
                        <a:t>(1 – alfa)</a:t>
                      </a:r>
                    </a:p>
                    <a:p>
                      <a:r>
                        <a:rPr lang="pl-PL" sz="1400" b="1" dirty="0" smtClean="0"/>
                        <a:t>(1-src_A, </a:t>
                      </a:r>
                      <a:r>
                        <a:rPr lang="pl-PL" sz="1400" b="1" dirty="0" err="1" smtClean="0"/>
                        <a:t>1-src_A</a:t>
                      </a:r>
                      <a:r>
                        <a:rPr lang="pl-PL" sz="1400" b="1" dirty="0" smtClean="0"/>
                        <a:t>, </a:t>
                      </a:r>
                      <a:r>
                        <a:rPr lang="pl-PL" sz="1400" b="1" dirty="0" err="1" smtClean="0"/>
                        <a:t>1-src_A</a:t>
                      </a:r>
                      <a:r>
                        <a:rPr lang="pl-PL" sz="1400" b="1" dirty="0" smtClean="0"/>
                        <a:t>, </a:t>
                      </a:r>
                      <a:r>
                        <a:rPr lang="pl-PL" sz="1400" b="1" dirty="0" err="1" smtClean="0"/>
                        <a:t>1-src_A</a:t>
                      </a:r>
                      <a:r>
                        <a:rPr lang="pl-PL" sz="1400" b="1" dirty="0" smtClean="0"/>
                        <a:t>)</a:t>
                      </a:r>
                      <a:endParaRPr lang="pl-PL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D3DBLEND_SRCCOLOR</a:t>
                      </a:r>
                      <a:endParaRPr lang="pl-PL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Wartość wynosi dla poszczególnych składowych koloru tyle, ile wynosi wartość składowych koloru źródłowego</a:t>
                      </a:r>
                    </a:p>
                    <a:p>
                      <a:r>
                        <a:rPr lang="pl-PL" sz="1400" b="1" dirty="0" smtClean="0"/>
                        <a:t>(</a:t>
                      </a:r>
                      <a:r>
                        <a:rPr lang="pl-PL" sz="1400" b="1" dirty="0" err="1" smtClean="0"/>
                        <a:t>src_R</a:t>
                      </a:r>
                      <a:r>
                        <a:rPr lang="pl-PL" sz="1400" b="1" dirty="0" smtClean="0"/>
                        <a:t>, </a:t>
                      </a:r>
                      <a:r>
                        <a:rPr lang="pl-PL" sz="1400" b="1" dirty="0" err="1" smtClean="0"/>
                        <a:t>src_G</a:t>
                      </a:r>
                      <a:r>
                        <a:rPr lang="pl-PL" sz="1400" b="1" dirty="0" smtClean="0"/>
                        <a:t>, </a:t>
                      </a:r>
                      <a:r>
                        <a:rPr lang="pl-PL" sz="1400" b="1" dirty="0" err="1" smtClean="0"/>
                        <a:t>src_B</a:t>
                      </a:r>
                      <a:r>
                        <a:rPr lang="pl-PL" sz="1400" b="1" dirty="0" smtClean="0"/>
                        <a:t>, </a:t>
                      </a:r>
                      <a:r>
                        <a:rPr lang="pl-PL" sz="1400" b="1" dirty="0" err="1" smtClean="0"/>
                        <a:t>src_A</a:t>
                      </a:r>
                      <a:r>
                        <a:rPr lang="pl-PL" sz="1400" b="1" dirty="0" smtClean="0"/>
                        <a:t>)</a:t>
                      </a:r>
                      <a:endParaRPr lang="pl-PL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D3DBLEND_INVSRCCOLOR</a:t>
                      </a:r>
                      <a:endParaRPr lang="pl-PL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(1-src_R, 1-src_G, 1-src_B, 1-src_A)</a:t>
                      </a:r>
                      <a:endParaRPr lang="pl-PL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D3DBLEND_DESTCOLOR</a:t>
                      </a:r>
                      <a:endParaRPr lang="pl-PL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(</a:t>
                      </a:r>
                      <a:r>
                        <a:rPr lang="pl-PL" sz="1400" b="1" dirty="0" err="1" smtClean="0"/>
                        <a:t>dest_R</a:t>
                      </a:r>
                      <a:r>
                        <a:rPr lang="pl-PL" sz="1400" b="1" dirty="0" smtClean="0"/>
                        <a:t>, </a:t>
                      </a:r>
                      <a:r>
                        <a:rPr lang="pl-PL" sz="1400" b="1" dirty="0" err="1" smtClean="0"/>
                        <a:t>dest_G</a:t>
                      </a:r>
                      <a:r>
                        <a:rPr lang="pl-PL" sz="1400" b="1" dirty="0" smtClean="0"/>
                        <a:t>, </a:t>
                      </a:r>
                      <a:r>
                        <a:rPr lang="pl-PL" sz="1400" b="1" dirty="0" err="1" smtClean="0"/>
                        <a:t>dest_B</a:t>
                      </a:r>
                      <a:r>
                        <a:rPr lang="pl-PL" sz="1400" b="1" dirty="0" smtClean="0"/>
                        <a:t>, </a:t>
                      </a:r>
                      <a:r>
                        <a:rPr lang="pl-PL" sz="1400" b="1" dirty="0" err="1" smtClean="0"/>
                        <a:t>dest_A</a:t>
                      </a:r>
                      <a:r>
                        <a:rPr lang="pl-PL" sz="1400" b="1" dirty="0" smtClean="0"/>
                        <a:t>)</a:t>
                      </a:r>
                      <a:endParaRPr lang="pl-PL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D3DBLEND_INVDESTCOLOR</a:t>
                      </a:r>
                      <a:endParaRPr lang="pl-PL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 smtClean="0"/>
                        <a:t>(1-dest_R, 1-dest_G, 1-dest_B, 1-dest_A)</a:t>
                      </a:r>
                      <a:endParaRPr lang="pl-PL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75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Wybrane operacje D3DBLENDOP</a:t>
            </a:r>
            <a:endParaRPr lang="pl-PL" dirty="0"/>
          </a:p>
        </p:txBody>
      </p:sp>
      <p:graphicFrame>
        <p:nvGraphicFramePr>
          <p:cNvPr id="5" name="Symbol zastępczy zawartości 4"/>
          <p:cNvGraphicFramePr>
            <a:graphicFrameLocks noGrp="1"/>
          </p:cNvGraphicFramePr>
          <p:nvPr>
            <p:ph idx="1"/>
          </p:nvPr>
        </p:nvGraphicFramePr>
        <p:xfrm>
          <a:off x="457200" y="2143116"/>
          <a:ext cx="8401080" cy="2895600"/>
        </p:xfrm>
        <a:graphic>
          <a:graphicData uri="http://schemas.openxmlformats.org/drawingml/2006/table">
            <a:tbl>
              <a:tblPr bandRow="1">
                <a:tableStyleId>{3C2FFA5D-87B4-456A-9821-1D502468CF0F}</a:tableStyleId>
              </a:tblPr>
              <a:tblGrid>
                <a:gridCol w="3043230"/>
                <a:gridCol w="5357850"/>
              </a:tblGrid>
              <a:tr h="370840">
                <a:tc>
                  <a:txBody>
                    <a:bodyPr/>
                    <a:lstStyle/>
                    <a:p>
                      <a:r>
                        <a:rPr lang="pl-PL" sz="1600" b="1" dirty="0" smtClean="0"/>
                        <a:t>D3DBLENDOP_ADD</a:t>
                      </a:r>
                      <a:endParaRPr lang="pl-PL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b="1" dirty="0" smtClean="0"/>
                        <a:t>Dodawanie</a:t>
                      </a:r>
                    </a:p>
                    <a:p>
                      <a:r>
                        <a:rPr lang="pl-PL" sz="1600" b="1" dirty="0" err="1" smtClean="0"/>
                        <a:t>kolor_src</a:t>
                      </a:r>
                      <a:r>
                        <a:rPr lang="pl-PL" sz="1600" b="1" dirty="0" smtClean="0"/>
                        <a:t> * SRCBLEND + </a:t>
                      </a:r>
                      <a:r>
                        <a:rPr lang="pl-PL" sz="1600" b="1" dirty="0" err="1" smtClean="0"/>
                        <a:t>kolor_dest</a:t>
                      </a:r>
                      <a:r>
                        <a:rPr lang="pl-PL" sz="1600" b="1" dirty="0" smtClean="0"/>
                        <a:t> * DESTBLEND</a:t>
                      </a:r>
                      <a:endParaRPr lang="pl-PL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600" b="1" dirty="0" smtClean="0"/>
                        <a:t>D3DBLENDOP_SUBTRACT</a:t>
                      </a:r>
                      <a:endParaRPr lang="pl-PL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b="1" dirty="0" smtClean="0"/>
                        <a:t>Odejmowanie</a:t>
                      </a:r>
                    </a:p>
                    <a:p>
                      <a:r>
                        <a:rPr lang="pl-PL" sz="1600" b="1" dirty="0" err="1" smtClean="0"/>
                        <a:t>kolor_src</a:t>
                      </a:r>
                      <a:r>
                        <a:rPr lang="pl-PL" sz="1600" b="1" dirty="0" smtClean="0"/>
                        <a:t> * SRCBLEND - </a:t>
                      </a:r>
                      <a:r>
                        <a:rPr lang="pl-PL" sz="1600" b="1" dirty="0" err="1" smtClean="0"/>
                        <a:t>kolor_dest</a:t>
                      </a:r>
                      <a:r>
                        <a:rPr lang="pl-PL" sz="1600" b="1" dirty="0" smtClean="0"/>
                        <a:t> * DESTBLEND</a:t>
                      </a:r>
                      <a:endParaRPr lang="pl-PL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600" b="1" dirty="0" smtClean="0"/>
                        <a:t>D3DBLENDOP_REVSUCTRACT</a:t>
                      </a:r>
                      <a:endParaRPr lang="pl-PL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b="1" dirty="0" smtClean="0"/>
                        <a:t>Odejmowanie ale w odwrotnej kolejności</a:t>
                      </a:r>
                    </a:p>
                    <a:p>
                      <a:r>
                        <a:rPr lang="pl-PL" sz="1600" b="1" dirty="0" err="1" smtClean="0"/>
                        <a:t>kolor_dest</a:t>
                      </a:r>
                      <a:r>
                        <a:rPr lang="pl-PL" sz="1600" b="1" dirty="0" smtClean="0"/>
                        <a:t> * DESTBLEND  - </a:t>
                      </a:r>
                      <a:r>
                        <a:rPr lang="pl-PL" sz="1600" b="1" dirty="0" err="1" smtClean="0"/>
                        <a:t>kolor_src</a:t>
                      </a:r>
                      <a:r>
                        <a:rPr lang="pl-PL" sz="1600" b="1" dirty="0" smtClean="0"/>
                        <a:t> * SRCBLEND</a:t>
                      </a:r>
                      <a:endParaRPr lang="pl-PL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600" b="1" dirty="0" smtClean="0"/>
                        <a:t>D3DBLENDOP_MIN</a:t>
                      </a:r>
                      <a:endParaRPr lang="pl-PL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b="1" dirty="0" smtClean="0"/>
                        <a:t>Wartość mniejsza spośród tych dwóch</a:t>
                      </a:r>
                    </a:p>
                    <a:p>
                      <a:r>
                        <a:rPr lang="pl-PL" sz="1600" b="1" dirty="0" smtClean="0"/>
                        <a:t>min(</a:t>
                      </a:r>
                      <a:r>
                        <a:rPr lang="pl-PL" sz="1600" b="1" dirty="0" err="1" smtClean="0"/>
                        <a:t>kolor_src</a:t>
                      </a:r>
                      <a:r>
                        <a:rPr lang="pl-PL" sz="1600" b="1" dirty="0" smtClean="0"/>
                        <a:t> * SRCBLEND, </a:t>
                      </a:r>
                      <a:r>
                        <a:rPr lang="pl-PL" sz="1600" b="1" dirty="0" err="1" smtClean="0"/>
                        <a:t>kolor_dest</a:t>
                      </a:r>
                      <a:r>
                        <a:rPr lang="pl-PL" sz="1600" b="1" dirty="0" smtClean="0"/>
                        <a:t> * DESTBLEND)</a:t>
                      </a:r>
                      <a:endParaRPr lang="pl-PL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600" b="1" dirty="0" smtClean="0"/>
                        <a:t>D3DBLENDOP_MAX</a:t>
                      </a:r>
                      <a:endParaRPr lang="pl-PL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b="1" dirty="0" smtClean="0"/>
                        <a:t>Wartość większa spośród tych dwóch</a:t>
                      </a:r>
                    </a:p>
                    <a:p>
                      <a:r>
                        <a:rPr lang="pl-PL" sz="1600" b="1" dirty="0" smtClean="0"/>
                        <a:t>max(</a:t>
                      </a:r>
                      <a:r>
                        <a:rPr lang="pl-PL" sz="1600" b="1" dirty="0" err="1" smtClean="0"/>
                        <a:t>kolor_src</a:t>
                      </a:r>
                      <a:r>
                        <a:rPr lang="pl-PL" sz="1600" b="1" dirty="0" smtClean="0"/>
                        <a:t> * SRCBLEND, </a:t>
                      </a:r>
                      <a:r>
                        <a:rPr lang="pl-PL" sz="1600" b="1" dirty="0" err="1" smtClean="0"/>
                        <a:t>kolor_dest</a:t>
                      </a:r>
                      <a:r>
                        <a:rPr lang="pl-PL" sz="1600" b="1" dirty="0" smtClean="0"/>
                        <a:t> * DESTBLEND)</a:t>
                      </a:r>
                      <a:endParaRPr lang="pl-PL" sz="16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76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Mieszanie Alfa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911609"/>
          </a:xfrm>
        </p:spPr>
        <p:txBody>
          <a:bodyPr/>
          <a:lstStyle/>
          <a:p>
            <a:r>
              <a:rPr lang="pl-PL" dirty="0" smtClean="0"/>
              <a:t>Możliwych kombinacji operacji i argumentów jest bardzo dużo</a:t>
            </a:r>
          </a:p>
          <a:p>
            <a:pPr lvl="1"/>
            <a:r>
              <a:rPr lang="pl-PL" dirty="0" smtClean="0"/>
              <a:t>Nie wszystkie mają sens</a:t>
            </a:r>
          </a:p>
          <a:p>
            <a:pPr lvl="1"/>
            <a:r>
              <a:rPr lang="pl-PL" dirty="0" smtClean="0"/>
              <a:t>Tylko niektóre są często stosowane</a:t>
            </a:r>
          </a:p>
          <a:p>
            <a:endParaRPr lang="pl-PL" dirty="0" smtClean="0"/>
          </a:p>
          <a:p>
            <a:r>
              <a:rPr lang="pl-PL" dirty="0" smtClean="0"/>
              <a:t>Niektóre kombinacje mają swoje odpowiedniki w trybach mieszania warstw w </a:t>
            </a:r>
            <a:r>
              <a:rPr lang="pl-PL" dirty="0" err="1" smtClean="0"/>
              <a:t>Photoshop</a:t>
            </a:r>
            <a:r>
              <a:rPr lang="pl-PL" dirty="0" smtClean="0"/>
              <a:t> i GIMP</a:t>
            </a:r>
          </a:p>
          <a:p>
            <a:pPr lvl="1"/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77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Popularne kombinacje ustawień mieszania</a:t>
            </a:r>
            <a:endParaRPr lang="pl-PL" dirty="0"/>
          </a:p>
        </p:txBody>
      </p:sp>
      <p:graphicFrame>
        <p:nvGraphicFramePr>
          <p:cNvPr id="5" name="Symbol zastępczy zawartości 4"/>
          <p:cNvGraphicFramePr>
            <a:graphicFrameLocks noGrp="1"/>
          </p:cNvGraphicFramePr>
          <p:nvPr>
            <p:ph idx="1"/>
          </p:nvPr>
        </p:nvGraphicFramePr>
        <p:xfrm>
          <a:off x="457200" y="1928802"/>
          <a:ext cx="8229600" cy="357124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114536"/>
                <a:gridCol w="2143140"/>
                <a:gridCol w="3971924"/>
              </a:tblGrid>
              <a:tr h="370840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solidFill>
                            <a:srgbClr val="0070C0"/>
                          </a:solidFill>
                        </a:rPr>
                        <a:t>Mieszanie z </a:t>
                      </a:r>
                      <a:r>
                        <a:rPr lang="pl-PL" sz="1200" b="1" dirty="0" err="1" smtClean="0">
                          <a:solidFill>
                            <a:srgbClr val="0070C0"/>
                          </a:solidFill>
                        </a:rPr>
                        <a:t>Photoshopa</a:t>
                      </a:r>
                      <a:endParaRPr lang="pl-PL" sz="12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solidFill>
                            <a:srgbClr val="0070C0"/>
                          </a:solidFill>
                        </a:rPr>
                        <a:t>Operacja matematyczna</a:t>
                      </a:r>
                      <a:endParaRPr lang="pl-PL" sz="12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solidFill>
                            <a:srgbClr val="0070C0"/>
                          </a:solidFill>
                        </a:rPr>
                        <a:t>Ustawienia</a:t>
                      </a:r>
                      <a:endParaRPr lang="pl-PL" sz="12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200" b="1" i="1" dirty="0" err="1" smtClean="0"/>
                        <a:t>Normal</a:t>
                      </a:r>
                      <a:endParaRPr lang="pl-PL" sz="1200" b="1" i="1" dirty="0" smtClean="0"/>
                    </a:p>
                    <a:p>
                      <a:r>
                        <a:rPr lang="pl-PL" sz="1200" b="1" dirty="0" smtClean="0"/>
                        <a:t>Normalna przezroczystość</a:t>
                      </a:r>
                      <a:endParaRPr lang="pl-PL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 err="1" smtClean="0"/>
                        <a:t>src*alpha</a:t>
                      </a:r>
                      <a:r>
                        <a:rPr lang="pl-PL" sz="1200" b="1" dirty="0" smtClean="0"/>
                        <a:t> + </a:t>
                      </a:r>
                      <a:r>
                        <a:rPr lang="pl-PL" sz="1200" b="1" dirty="0" err="1" smtClean="0"/>
                        <a:t>dest</a:t>
                      </a:r>
                      <a:r>
                        <a:rPr lang="pl-PL" sz="1200" b="1" dirty="0" smtClean="0"/>
                        <a:t>*(1-alpha)</a:t>
                      </a:r>
                      <a:endParaRPr lang="pl-PL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/>
                        <a:t>SRCBLEND = SRCALPHA, DESTBLEND = INVSRCALPHA</a:t>
                      </a:r>
                    </a:p>
                    <a:p>
                      <a:r>
                        <a:rPr lang="pl-PL" sz="1200" b="1" dirty="0" smtClean="0"/>
                        <a:t>BLENDOP = ADD</a:t>
                      </a:r>
                      <a:endParaRPr lang="pl-PL" sz="1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200" b="1" i="1" dirty="0" err="1" smtClean="0"/>
                        <a:t>Multiply</a:t>
                      </a:r>
                      <a:endParaRPr lang="pl-PL" sz="1200" b="1" i="1" dirty="0" smtClean="0"/>
                    </a:p>
                    <a:p>
                      <a:r>
                        <a:rPr lang="pl-PL" sz="1200" b="1" dirty="0" smtClean="0"/>
                        <a:t>Mnożenie</a:t>
                      </a:r>
                      <a:endParaRPr lang="pl-PL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 err="1" smtClean="0"/>
                        <a:t>src</a:t>
                      </a:r>
                      <a:r>
                        <a:rPr lang="pl-PL" sz="1200" b="1" dirty="0" smtClean="0"/>
                        <a:t> * </a:t>
                      </a:r>
                      <a:r>
                        <a:rPr lang="pl-PL" sz="1200" b="1" dirty="0" err="1" smtClean="0"/>
                        <a:t>dest</a:t>
                      </a:r>
                      <a:endParaRPr lang="pl-PL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/>
                        <a:t>SRCBLEND = DESTCOLOR, DESTBLEND = ZERO</a:t>
                      </a:r>
                    </a:p>
                    <a:p>
                      <a:r>
                        <a:rPr lang="pl-PL" sz="1200" b="1" dirty="0" smtClean="0"/>
                        <a:t>BLENDOP = ADD</a:t>
                      </a:r>
                      <a:endParaRPr lang="pl-PL" sz="1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200" b="1" i="1" dirty="0" err="1" smtClean="0"/>
                        <a:t>Additive</a:t>
                      </a:r>
                      <a:endParaRPr lang="pl-PL" sz="1200" b="1" i="1" dirty="0" smtClean="0"/>
                    </a:p>
                    <a:p>
                      <a:r>
                        <a:rPr lang="pl-PL" sz="1200" b="1" dirty="0" smtClean="0"/>
                        <a:t>Dodawanie</a:t>
                      </a:r>
                      <a:endParaRPr lang="pl-PL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 err="1" smtClean="0"/>
                        <a:t>src</a:t>
                      </a:r>
                      <a:r>
                        <a:rPr lang="pl-PL" sz="1200" b="1" dirty="0" smtClean="0"/>
                        <a:t> + </a:t>
                      </a:r>
                      <a:r>
                        <a:rPr lang="pl-PL" sz="1200" b="1" dirty="0" err="1" smtClean="0"/>
                        <a:t>dest</a:t>
                      </a:r>
                      <a:endParaRPr lang="pl-PL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SRCBLEND = ONE</a:t>
                      </a:r>
                      <a:r>
                        <a:rPr lang="pl-PL" sz="1200" b="1" dirty="0" smtClean="0"/>
                        <a:t>, </a:t>
                      </a:r>
                      <a:r>
                        <a:rPr lang="en-US" sz="1200" b="1" dirty="0" smtClean="0"/>
                        <a:t>DESTBLEND = ONE</a:t>
                      </a:r>
                    </a:p>
                    <a:p>
                      <a:r>
                        <a:rPr lang="en-US" sz="1200" b="1" dirty="0" smtClean="0"/>
                        <a:t>BLENDOP = ADD</a:t>
                      </a:r>
                      <a:endParaRPr lang="pl-PL" sz="1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200" b="1" i="1" dirty="0" err="1" smtClean="0"/>
                        <a:t>Subtractive</a:t>
                      </a:r>
                      <a:endParaRPr lang="pl-PL" sz="1200" b="1" i="1" dirty="0" smtClean="0"/>
                    </a:p>
                    <a:p>
                      <a:r>
                        <a:rPr lang="pl-PL" sz="1200" b="1" dirty="0" smtClean="0"/>
                        <a:t>Odejmowanie</a:t>
                      </a:r>
                      <a:endParaRPr lang="pl-PL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 err="1" smtClean="0"/>
                        <a:t>src</a:t>
                      </a:r>
                      <a:r>
                        <a:rPr lang="pl-PL" sz="1200" b="1" dirty="0" smtClean="0"/>
                        <a:t> - </a:t>
                      </a:r>
                      <a:r>
                        <a:rPr lang="pl-PL" sz="1200" b="1" dirty="0" err="1" smtClean="0"/>
                        <a:t>dest</a:t>
                      </a:r>
                      <a:endParaRPr lang="pl-PL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SRCBLEND = ONE</a:t>
                      </a:r>
                      <a:r>
                        <a:rPr lang="pl-PL" sz="1200" b="1" dirty="0" smtClean="0"/>
                        <a:t>, </a:t>
                      </a:r>
                      <a:r>
                        <a:rPr lang="en-US" sz="1200" b="1" dirty="0" smtClean="0"/>
                        <a:t>DESTBLEND = ONE</a:t>
                      </a:r>
                    </a:p>
                    <a:p>
                      <a:r>
                        <a:rPr lang="en-US" sz="1200" b="1" dirty="0" smtClean="0"/>
                        <a:t>BLENDOP = SUBTRACT</a:t>
                      </a:r>
                      <a:endParaRPr lang="pl-PL" sz="1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200" b="1" i="1" dirty="0" err="1" smtClean="0"/>
                        <a:t>Screen</a:t>
                      </a:r>
                      <a:endParaRPr lang="pl-PL" sz="12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 err="1" smtClean="0"/>
                        <a:t>src+dest</a:t>
                      </a:r>
                      <a:r>
                        <a:rPr lang="pl-PL" sz="1200" b="1" dirty="0" smtClean="0"/>
                        <a:t> – </a:t>
                      </a:r>
                      <a:r>
                        <a:rPr lang="pl-PL" sz="1200" b="1" dirty="0" err="1" smtClean="0"/>
                        <a:t>src*dest</a:t>
                      </a:r>
                      <a:endParaRPr lang="pl-PL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/>
                        <a:t>SRCBLEND = INVDESTCOLOR, DESTBLEND = ONE</a:t>
                      </a:r>
                    </a:p>
                    <a:p>
                      <a:r>
                        <a:rPr lang="pl-PL" sz="1200" b="1" dirty="0" smtClean="0"/>
                        <a:t>BLENDOP = ADD</a:t>
                      </a:r>
                      <a:endParaRPr lang="pl-PL" sz="1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200" b="1" i="1" dirty="0" err="1" smtClean="0"/>
                        <a:t>Lighten</a:t>
                      </a:r>
                      <a:endParaRPr lang="pl-PL" sz="1200" b="1" i="1" dirty="0" smtClean="0"/>
                    </a:p>
                    <a:p>
                      <a:r>
                        <a:rPr lang="pl-PL" sz="1200" b="1" dirty="0" smtClean="0"/>
                        <a:t>Rozjaśnienie</a:t>
                      </a:r>
                      <a:endParaRPr lang="pl-PL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/>
                        <a:t>max(</a:t>
                      </a:r>
                      <a:r>
                        <a:rPr lang="pl-PL" sz="1200" b="1" dirty="0" err="1" smtClean="0"/>
                        <a:t>src</a:t>
                      </a:r>
                      <a:r>
                        <a:rPr lang="pl-PL" sz="1200" b="1" dirty="0" smtClean="0"/>
                        <a:t>, </a:t>
                      </a:r>
                      <a:r>
                        <a:rPr lang="pl-PL" sz="1200" b="1" dirty="0" err="1" smtClean="0"/>
                        <a:t>dest</a:t>
                      </a:r>
                      <a:r>
                        <a:rPr lang="pl-PL" sz="1200" b="1" dirty="0" smtClean="0"/>
                        <a:t>)</a:t>
                      </a:r>
                      <a:endParaRPr lang="pl-PL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SRCBLEND = ONE</a:t>
                      </a:r>
                      <a:r>
                        <a:rPr lang="pl-PL" sz="1200" b="1" dirty="0" smtClean="0"/>
                        <a:t>, </a:t>
                      </a:r>
                      <a:r>
                        <a:rPr lang="en-US" sz="1200" b="1" dirty="0" smtClean="0"/>
                        <a:t>DESTBLEND = ONE</a:t>
                      </a:r>
                    </a:p>
                    <a:p>
                      <a:r>
                        <a:rPr lang="en-US" sz="1200" b="1" dirty="0" smtClean="0"/>
                        <a:t>BLENDOP = MAX</a:t>
                      </a:r>
                      <a:endParaRPr lang="pl-PL" sz="1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200" b="1" i="1" dirty="0" err="1" smtClean="0"/>
                        <a:t>Darken</a:t>
                      </a:r>
                      <a:endParaRPr lang="pl-PL" sz="1200" b="1" i="1" dirty="0" smtClean="0"/>
                    </a:p>
                    <a:p>
                      <a:r>
                        <a:rPr lang="pl-PL" sz="1200" b="1" dirty="0" smtClean="0"/>
                        <a:t>Przyciemnienie</a:t>
                      </a:r>
                      <a:endParaRPr lang="pl-PL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/>
                        <a:t>min(</a:t>
                      </a:r>
                      <a:r>
                        <a:rPr lang="pl-PL" sz="1200" b="1" dirty="0" err="1" smtClean="0"/>
                        <a:t>src</a:t>
                      </a:r>
                      <a:r>
                        <a:rPr lang="pl-PL" sz="1200" b="1" dirty="0" smtClean="0"/>
                        <a:t>, </a:t>
                      </a:r>
                      <a:r>
                        <a:rPr lang="pl-PL" sz="1200" b="1" dirty="0" err="1" smtClean="0"/>
                        <a:t>dest</a:t>
                      </a:r>
                      <a:r>
                        <a:rPr lang="pl-PL" sz="1200" b="1" dirty="0" smtClean="0"/>
                        <a:t>)</a:t>
                      </a:r>
                      <a:endParaRPr lang="pl-PL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/>
                        <a:t>SRCBLEND = ONE, DESTBLEND = ONE</a:t>
                      </a:r>
                    </a:p>
                    <a:p>
                      <a:r>
                        <a:rPr lang="pl-PL" sz="1200" b="1" dirty="0" smtClean="0"/>
                        <a:t>BLENDOP = MIN</a:t>
                      </a:r>
                      <a:endParaRPr lang="pl-PL" sz="12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78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Ręczne wypełnianie tekstury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g_Dev-&gt;</a:t>
            </a:r>
            <a:r>
              <a:rPr lang="pl-PL" sz="14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CreateTexture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(64,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64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, 1, 0, D3DFMT_A8R8G8B8, D3DPOOL_MANAGED,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	&amp;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Texture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, 0);</a:t>
            </a:r>
          </a:p>
          <a:p>
            <a:pPr>
              <a:buNone/>
            </a:pPr>
            <a:endParaRPr lang="pl-PL" sz="14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4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D3DLOCKED_RECT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lr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Texture-&gt;</a:t>
            </a:r>
            <a:r>
              <a:rPr lang="pl-PL" sz="14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LockRect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(0, &amp;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lr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, 0, D3DLOCK_DISCARD);</a:t>
            </a:r>
          </a:p>
          <a:p>
            <a:pPr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x, y; char *ptr1; DWORD *ptr2;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float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fDistance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for (y = 0; y &lt; 64; y++) {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for (x = 0; x &lt; 64; x++) {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fDistance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std::max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(0.0f, 1.0f –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sqrtf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((32.0f-x)*(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32.0f-x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) + (32.0f-y)*(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32.0f-y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)) / 32.0f);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  ptr1 = &amp; ( (char*)</a:t>
            </a:r>
            <a:r>
              <a:rPr lang="pl-PL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lr.pBits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) [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y*</a:t>
            </a:r>
            <a:r>
              <a:rPr lang="pl-PL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lr.Pitch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];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  ptr2 = &amp; ( (DWORD*)ptr1    ) [x];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  *ptr2 = 0x00FFFFFF | ( (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unsigned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char)(fDistance*255.0f) &lt;&lt; 24 );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Texture-&gt;</a:t>
            </a:r>
            <a:r>
              <a:rPr lang="pl-PL" sz="14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UnlockRect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(0);</a:t>
            </a:r>
            <a:endParaRPr lang="pl-PL" sz="14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79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Ręczne wypełnianie tekstury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Tworzymy nową niezainicjalizowaną teksturę – </a:t>
            </a:r>
            <a:r>
              <a:rPr lang="pl-PL" dirty="0" err="1" smtClean="0">
                <a:solidFill>
                  <a:srgbClr val="0070C0"/>
                </a:solidFill>
              </a:rPr>
              <a:t>CreateTexture</a:t>
            </a:r>
            <a:endParaRPr lang="pl-PL" dirty="0" smtClean="0">
              <a:solidFill>
                <a:srgbClr val="0070C0"/>
              </a:solidFill>
            </a:endParaRPr>
          </a:p>
          <a:p>
            <a:r>
              <a:rPr lang="pl-PL" dirty="0" smtClean="0"/>
              <a:t>Blokujemy teksturę – </a:t>
            </a:r>
            <a:r>
              <a:rPr lang="pl-PL" dirty="0" err="1" smtClean="0">
                <a:solidFill>
                  <a:srgbClr val="0070C0"/>
                </a:solidFill>
              </a:rPr>
              <a:t>LockRect</a:t>
            </a:r>
            <a:r>
              <a:rPr lang="pl-PL" dirty="0" smtClean="0"/>
              <a:t> -&gt; Dostajemy:</a:t>
            </a:r>
          </a:p>
          <a:p>
            <a:pPr lvl="1"/>
            <a:r>
              <a:rPr lang="pl-PL" dirty="0" smtClean="0"/>
              <a:t>Wskaźnik do początku danych – </a:t>
            </a:r>
            <a:r>
              <a:rPr lang="pl-PL" dirty="0" err="1" smtClean="0">
                <a:solidFill>
                  <a:srgbClr val="FF0000"/>
                </a:solidFill>
              </a:rPr>
              <a:t>pBits</a:t>
            </a:r>
            <a:endParaRPr lang="pl-PL" dirty="0" smtClean="0">
              <a:solidFill>
                <a:srgbClr val="FF0000"/>
              </a:solidFill>
            </a:endParaRPr>
          </a:p>
          <a:p>
            <a:pPr lvl="2"/>
            <a:r>
              <a:rPr lang="pl-PL" dirty="0" smtClean="0"/>
              <a:t>Format D3DFMT_A8R8G8B8 – piksel jest typu DWORD, 0xAARRGGBB</a:t>
            </a:r>
          </a:p>
          <a:p>
            <a:pPr lvl="1"/>
            <a:r>
              <a:rPr lang="pl-PL" dirty="0" smtClean="0"/>
              <a:t>Długość wiersza w bajtach - </a:t>
            </a:r>
            <a:r>
              <a:rPr lang="pl-PL" dirty="0" err="1" smtClean="0">
                <a:solidFill>
                  <a:srgbClr val="FF0000"/>
                </a:solidFill>
              </a:rPr>
              <a:t>Pitch</a:t>
            </a:r>
            <a:endParaRPr lang="pl-PL" dirty="0" smtClean="0">
              <a:solidFill>
                <a:srgbClr val="FF0000"/>
              </a:solidFill>
            </a:endParaRPr>
          </a:p>
          <a:p>
            <a:pPr lvl="2"/>
            <a:r>
              <a:rPr lang="pl-PL" dirty="0" smtClean="0"/>
              <a:t>Może być większa, niż </a:t>
            </a:r>
            <a:r>
              <a:rPr lang="pl-PL" dirty="0" err="1" smtClean="0"/>
              <a:t>Width</a:t>
            </a:r>
            <a:r>
              <a:rPr lang="pl-PL" dirty="0" smtClean="0"/>
              <a:t> * </a:t>
            </a:r>
            <a:r>
              <a:rPr lang="pl-PL" dirty="0" err="1" smtClean="0"/>
              <a:t>sizeof</a:t>
            </a:r>
            <a:r>
              <a:rPr lang="pl-PL" dirty="0" smtClean="0"/>
              <a:t>(DWORD) !!!</a:t>
            </a:r>
          </a:p>
          <a:p>
            <a:r>
              <a:rPr lang="pl-PL" dirty="0" smtClean="0"/>
              <a:t>Odblokowujemy teksturę - </a:t>
            </a:r>
            <a:r>
              <a:rPr lang="pl-PL" dirty="0" err="1" smtClean="0">
                <a:solidFill>
                  <a:srgbClr val="0070C0"/>
                </a:solidFill>
              </a:rPr>
              <a:t>UnlockRect</a:t>
            </a:r>
            <a:endParaRPr lang="pl-PL" dirty="0">
              <a:solidFill>
                <a:srgbClr val="0070C0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80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Ręczne wypełnianie tekstury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81</a:t>
            </a:fld>
            <a:endParaRPr lang="pl-PL"/>
          </a:p>
        </p:txBody>
      </p:sp>
      <p:pic>
        <p:nvPicPr>
          <p:cNvPr id="5" name="Picture 3" descr="D:\OLD05\WARP\Direct3D\6\Rys_1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785926"/>
            <a:ext cx="4429156" cy="3100409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3214686"/>
            <a:ext cx="295275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Direct3D do gier 2D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Istnieje kilka wysokowydajnych bibliotek do grafiki 2D</a:t>
            </a:r>
          </a:p>
          <a:p>
            <a:pPr lvl="1"/>
            <a:r>
              <a:rPr lang="pl-PL" dirty="0" smtClean="0"/>
              <a:t>Allegro, SDL, stary dobry </a:t>
            </a:r>
            <a:r>
              <a:rPr lang="pl-PL" dirty="0" err="1" smtClean="0"/>
              <a:t>DirectDraw</a:t>
            </a:r>
            <a:endParaRPr lang="pl-PL" dirty="0" smtClean="0"/>
          </a:p>
          <a:p>
            <a:pPr lvl="1"/>
            <a:r>
              <a:rPr lang="pl-PL" dirty="0" smtClean="0"/>
              <a:t>Są prostsze niż Direct3D</a:t>
            </a:r>
          </a:p>
          <a:p>
            <a:endParaRPr lang="pl-PL" dirty="0" smtClean="0"/>
          </a:p>
          <a:p>
            <a:r>
              <a:rPr lang="pl-PL" dirty="0" smtClean="0"/>
              <a:t>Mimo tego Direct3D nadaje się lepiej do grafiki 2D –</a:t>
            </a:r>
            <a:br>
              <a:rPr lang="pl-PL" dirty="0" smtClean="0"/>
            </a:br>
            <a:r>
              <a:rPr lang="pl-PL" dirty="0" smtClean="0"/>
              <a:t>swoboda i brak utraty wydajności dla:</a:t>
            </a:r>
          </a:p>
          <a:p>
            <a:pPr lvl="1"/>
            <a:r>
              <a:rPr lang="pl-PL" dirty="0" smtClean="0"/>
              <a:t>Skalowania, obracania i dowolnego zniekształcania obrazków (tekstur)</a:t>
            </a:r>
          </a:p>
          <a:p>
            <a:pPr lvl="1"/>
            <a:r>
              <a:rPr lang="pl-PL" dirty="0" smtClean="0"/>
              <a:t>Półprzezroczystości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82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Oświetlenie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pl-PL" dirty="0" smtClean="0"/>
              <a:t>Normalne</a:t>
            </a:r>
          </a:p>
          <a:p>
            <a:pPr marL="857250" lvl="1" indent="-457200"/>
            <a:r>
              <a:rPr lang="pl-PL" dirty="0" smtClean="0"/>
              <a:t>Wektor normalny – wektor jednostkowy prostopadły do danej powierzchni</a:t>
            </a:r>
          </a:p>
          <a:p>
            <a:pPr marL="857250" lvl="1" indent="-457200"/>
            <a:r>
              <a:rPr lang="pl-PL" dirty="0" smtClean="0"/>
              <a:t>Dla brył o ostrych krawędziach –</a:t>
            </a:r>
            <a:br>
              <a:rPr lang="pl-PL" dirty="0" smtClean="0"/>
            </a:br>
            <a:r>
              <a:rPr lang="pl-PL" dirty="0" smtClean="0"/>
              <a:t>normalna trójkąta do którego należy</a:t>
            </a:r>
            <a:br>
              <a:rPr lang="pl-PL" dirty="0" smtClean="0"/>
            </a:br>
            <a:r>
              <a:rPr lang="pl-PL" dirty="0" smtClean="0"/>
              <a:t>wierzchołek</a:t>
            </a:r>
          </a:p>
          <a:p>
            <a:pPr marL="857250" lvl="1" indent="-457200"/>
            <a:r>
              <a:rPr lang="pl-PL" dirty="0" smtClean="0"/>
              <a:t>Dla brył wygładzonych – normalna</a:t>
            </a:r>
            <a:br>
              <a:rPr lang="pl-PL" dirty="0" smtClean="0"/>
            </a:br>
            <a:r>
              <a:rPr lang="pl-PL" dirty="0" smtClean="0"/>
              <a:t>do powierzchni w danym punkcie</a:t>
            </a:r>
          </a:p>
          <a:p>
            <a:pPr marL="457200" indent="-457200">
              <a:buNone/>
            </a:pPr>
            <a:endParaRPr lang="pl-PL" sz="1400" dirty="0" smtClean="0">
              <a:latin typeface="Courier New" pitchFamily="49" charset="0"/>
              <a:cs typeface="Courier New" pitchFamily="49" charset="0"/>
            </a:endParaRPr>
          </a:p>
          <a:p>
            <a:pPr marL="457200" indent="-457200"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struct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MY_VERTEX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{</a:t>
            </a:r>
          </a:p>
          <a:p>
            <a:pPr marL="457200" indent="-457200"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	D3DXVECTOR3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Pos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457200" indent="-457200"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	D3DXVECTOR3 </a:t>
            </a:r>
            <a:r>
              <a:rPr lang="pl-PL" sz="14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Normal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457200" indent="-457200"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	D3DXVECTOR2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Tex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457200" indent="-457200"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 marL="457200" indent="-457200">
              <a:buNone/>
            </a:pPr>
            <a:endParaRPr lang="pl-PL" sz="1400" dirty="0" smtClean="0">
              <a:latin typeface="Courier New" pitchFamily="49" charset="0"/>
              <a:cs typeface="Courier New" pitchFamily="49" charset="0"/>
            </a:endParaRPr>
          </a:p>
          <a:p>
            <a:pPr marL="457200" indent="-457200"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DWORD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MY_FVF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= D3DFVF_XYZ | </a:t>
            </a:r>
            <a:r>
              <a:rPr lang="pl-PL" sz="14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D3DFVF_NORMAL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|</a:t>
            </a:r>
          </a:p>
          <a:p>
            <a:pPr marL="457200" indent="-457200"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	D3DFVF_TEX1 | D3DFVF_TEXCOORDSIZE2(0);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83</a:t>
            </a:fld>
            <a:endParaRPr lang="pl-PL"/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2428868"/>
            <a:ext cx="1772385" cy="1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28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702" y="4286256"/>
            <a:ext cx="1448588" cy="1866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Oświetlenie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pl-PL" dirty="0" smtClean="0"/>
              <a:t>Materiał – opisuje jak obiekt reaguje na światło</a:t>
            </a:r>
          </a:p>
          <a:p>
            <a:pPr marL="857250" lvl="1" indent="-457200"/>
            <a:r>
              <a:rPr lang="pl-PL" dirty="0" err="1" smtClean="0">
                <a:solidFill>
                  <a:srgbClr val="0070C0"/>
                </a:solidFill>
              </a:rPr>
              <a:t>Ambient</a:t>
            </a:r>
            <a:r>
              <a:rPr lang="pl-PL" dirty="0" smtClean="0"/>
              <a:t> – składnik bazowy, niezależny od kierunku światła</a:t>
            </a:r>
          </a:p>
          <a:p>
            <a:pPr marL="857250" lvl="1" indent="-457200"/>
            <a:r>
              <a:rPr lang="pl-PL" dirty="0" err="1" smtClean="0">
                <a:solidFill>
                  <a:srgbClr val="0070C0"/>
                </a:solidFill>
              </a:rPr>
              <a:t>Diffuse</a:t>
            </a:r>
            <a:r>
              <a:rPr lang="pl-PL" dirty="0" smtClean="0"/>
              <a:t> – składnik główny oświetlenia, zależny od kierunku światła</a:t>
            </a:r>
          </a:p>
          <a:p>
            <a:pPr marL="857250" lvl="1" indent="-457200"/>
            <a:r>
              <a:rPr lang="pl-PL" dirty="0" err="1" smtClean="0">
                <a:solidFill>
                  <a:srgbClr val="0070C0"/>
                </a:solidFill>
              </a:rPr>
              <a:t>Specular</a:t>
            </a:r>
            <a:r>
              <a:rPr lang="pl-PL" dirty="0" smtClean="0"/>
              <a:t> – odblask, zależny od kierunku światła i kierunku patrzenia kamery</a:t>
            </a:r>
          </a:p>
          <a:p>
            <a:pPr marL="857250" lvl="1" indent="-457200"/>
            <a:r>
              <a:rPr lang="pl-PL" dirty="0" err="1" smtClean="0">
                <a:solidFill>
                  <a:srgbClr val="0070C0"/>
                </a:solidFill>
              </a:rPr>
              <a:t>Emissive</a:t>
            </a:r>
            <a:r>
              <a:rPr lang="pl-PL" dirty="0" smtClean="0"/>
              <a:t> – świecenie własne obiektu niezależne od oświetlenia</a:t>
            </a:r>
          </a:p>
          <a:p>
            <a:pPr marL="457200" indent="-457200">
              <a:buNone/>
            </a:pPr>
            <a:endParaRPr lang="pl-PL" sz="1800" dirty="0" smtClean="0">
              <a:solidFill>
                <a:srgbClr val="0070C0"/>
              </a:solidFill>
              <a:latin typeface="Courier New" pitchFamily="49" charset="0"/>
              <a:cs typeface="Courier New" pitchFamily="49" charset="0"/>
            </a:endParaRPr>
          </a:p>
          <a:p>
            <a:pPr marL="457200" indent="-457200">
              <a:buNone/>
            </a:pPr>
            <a:r>
              <a:rPr lang="pl-PL" sz="18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D3DMATERIAL9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Mat;</a:t>
            </a:r>
          </a:p>
          <a:p>
            <a:pPr marL="457200" indent="-457200">
              <a:buNone/>
            </a:pP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ZeroMemory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(&amp;Mat, </a:t>
            </a: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sizeof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(Mat));</a:t>
            </a:r>
          </a:p>
          <a:p>
            <a:pPr marL="457200" indent="-457200">
              <a:buNone/>
            </a:pP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Mat.Diffuse.r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Mat.Ambient.r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= 1.0f;</a:t>
            </a:r>
          </a:p>
          <a:p>
            <a:pPr marL="457200" indent="-457200">
              <a:buNone/>
            </a:pP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Mat.Diffuse.g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Mat.Ambient.g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= 1.0f;</a:t>
            </a:r>
          </a:p>
          <a:p>
            <a:pPr marL="457200" indent="-457200">
              <a:buNone/>
            </a:pP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Mat.Diffuse.b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Mat.Ambient.b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= 1.0f;</a:t>
            </a:r>
          </a:p>
          <a:p>
            <a:pPr marL="457200" indent="-457200">
              <a:buNone/>
            </a:pP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Mat.Diffuse.a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Mat.Ambient.a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 = 1.0f;</a:t>
            </a:r>
          </a:p>
          <a:p>
            <a:pPr marL="457200" indent="-457200">
              <a:buNone/>
            </a:pPr>
            <a:r>
              <a:rPr lang="pl-PL" sz="1800" dirty="0" err="1" smtClean="0">
                <a:latin typeface="Courier New" pitchFamily="49" charset="0"/>
                <a:cs typeface="Courier New" pitchFamily="49" charset="0"/>
              </a:rPr>
              <a:t>g_Dev-&gt;</a:t>
            </a:r>
            <a:r>
              <a:rPr lang="pl-PL" sz="18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SetMaterial</a:t>
            </a:r>
            <a:r>
              <a:rPr lang="pl-PL" sz="1800" dirty="0" smtClean="0">
                <a:latin typeface="Courier New" pitchFamily="49" charset="0"/>
                <a:cs typeface="Courier New" pitchFamily="49" charset="0"/>
              </a:rPr>
              <a:t>(&amp;Mat);</a:t>
            </a:r>
            <a:endParaRPr lang="pl-PL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84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Oświetlenie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3"/>
            </a:pPr>
            <a:r>
              <a:rPr lang="pl-PL" dirty="0" smtClean="0"/>
              <a:t>Światło</a:t>
            </a:r>
          </a:p>
          <a:p>
            <a:pPr marL="457200" indent="-457200">
              <a:buNone/>
            </a:pPr>
            <a:endParaRPr lang="pl-PL" sz="1400" dirty="0" smtClean="0">
              <a:latin typeface="Courier New" pitchFamily="49" charset="0"/>
              <a:cs typeface="Courier New" pitchFamily="49" charset="0"/>
            </a:endParaRPr>
          </a:p>
          <a:p>
            <a:pPr marL="457200" indent="-457200">
              <a:buNone/>
            </a:pPr>
            <a:r>
              <a:rPr lang="pl-PL" sz="14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D3DLIGHT9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Light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457200" indent="-457200"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ZeroMemory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(&amp;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Light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sizeof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Light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));</a:t>
            </a:r>
          </a:p>
          <a:p>
            <a:pPr marL="457200" indent="-457200"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Light.Type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= D3DLIGHT_DIRECTIONAL;</a:t>
            </a:r>
          </a:p>
          <a:p>
            <a:pPr marL="457200" indent="-457200"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Light.Diffuse.r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= 1.0f;</a:t>
            </a:r>
          </a:p>
          <a:p>
            <a:pPr marL="457200" indent="-457200"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Light.Diffuse.g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= 0.0f;</a:t>
            </a:r>
          </a:p>
          <a:p>
            <a:pPr marL="457200" indent="-457200"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Light.Diffuse.b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= 0.0f;</a:t>
            </a:r>
          </a:p>
          <a:p>
            <a:pPr marL="457200" indent="-457200"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Light.Range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= 1000.0f;</a:t>
            </a:r>
          </a:p>
          <a:p>
            <a:pPr marL="457200" indent="-457200"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D3DXVECTOR3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Dir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= D3DXVECTOR3(</a:t>
            </a:r>
          </a:p>
          <a:p>
            <a:pPr marL="457200" indent="-457200"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cosf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GetTickCount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()/350.0f), 1.0f, 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sinf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GetTickCount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()/350.0f));</a:t>
            </a:r>
          </a:p>
          <a:p>
            <a:pPr marL="457200" indent="-457200">
              <a:buNone/>
            </a:pP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D3DXVec3Normalize((D3DXVECTOR3*)&amp;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Light.Direction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, &amp;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Dir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457200" indent="-457200"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g_Dev-&gt;</a:t>
            </a:r>
            <a:r>
              <a:rPr lang="pl-PL" sz="14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SetLight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(0, &amp;</a:t>
            </a: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Light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457200" indent="-457200"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g_Dev-&gt;</a:t>
            </a:r>
            <a:r>
              <a:rPr lang="pl-PL" sz="14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LightEnable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(0, TRUE);</a:t>
            </a:r>
          </a:p>
          <a:p>
            <a:pPr marL="457200" indent="-457200"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g_Dev-&gt;SetRenderState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4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D3DRS_LIGHTING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, TRUE);</a:t>
            </a:r>
          </a:p>
          <a:p>
            <a:pPr marL="457200" indent="-457200">
              <a:buNone/>
            </a:pPr>
            <a:r>
              <a:rPr lang="pl-PL" sz="1400" dirty="0" err="1" smtClean="0">
                <a:latin typeface="Courier New" pitchFamily="49" charset="0"/>
                <a:cs typeface="Courier New" pitchFamily="49" charset="0"/>
              </a:rPr>
              <a:t>g_Dev-&gt;SetRenderState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4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D3DRS_AMBIENT</a:t>
            </a:r>
            <a:r>
              <a:rPr lang="pl-PL" sz="1400" dirty="0" smtClean="0">
                <a:latin typeface="Courier New" pitchFamily="49" charset="0"/>
                <a:cs typeface="Courier New" pitchFamily="49" charset="0"/>
              </a:rPr>
              <a:t>, 0x00202020);</a:t>
            </a:r>
            <a:endParaRPr lang="pl-PL" sz="14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85</a:t>
            </a:fld>
            <a:endParaRPr lang="pl-PL"/>
          </a:p>
        </p:txBody>
      </p:sp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1571612"/>
            <a:ext cx="2143140" cy="2635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Mgła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 smtClean="0"/>
              <a:t>Płynnie zmienia kolor z oryginalnego na kolor mgły zależnie od odległości</a:t>
            </a:r>
          </a:p>
          <a:p>
            <a:pPr>
              <a:buNone/>
            </a:pP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g_Dev-&gt;SetRenderState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D3DRS_FOGENABLE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, TRUE);</a:t>
            </a:r>
          </a:p>
          <a:p>
            <a:pPr>
              <a:buNone/>
            </a:pP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g_Dev-&gt;SetRenderState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D3DRS_FOGCOLOR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, 0xFF808080);</a:t>
            </a:r>
          </a:p>
          <a:p>
            <a:pPr>
              <a:buNone/>
            </a:pPr>
            <a:endParaRPr lang="pl-PL" sz="16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pl-PL" dirty="0" smtClean="0"/>
              <a:t>Dwa modele</a:t>
            </a:r>
          </a:p>
          <a:p>
            <a:pPr marL="914400" lvl="1" indent="-457200">
              <a:buFont typeface="+mj-lt"/>
              <a:buAutoNum type="arabicPeriod"/>
            </a:pPr>
            <a:r>
              <a:rPr lang="pl-PL" dirty="0" smtClean="0"/>
              <a:t>Liniowy</a:t>
            </a:r>
          </a:p>
          <a:p>
            <a:pPr>
              <a:buNone/>
            </a:pP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float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Start = 3.0f,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End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= 6.0f;</a:t>
            </a:r>
          </a:p>
          <a:p>
            <a:pPr>
              <a:buNone/>
            </a:pP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g_Dev-&gt;SetRenderState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D3DRS_FOGTABLEMODE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D3DFOG_LINEAR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g_Dev-&gt;SetRenderState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D3DRS_FOGSTART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, *(DWORD*)(&amp;Start));</a:t>
            </a:r>
          </a:p>
          <a:p>
            <a:pPr>
              <a:buNone/>
            </a:pP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g_Dev-&gt;SetRenderState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D3DRS_FOGEND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, *(DWORD*)(&amp;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End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));</a:t>
            </a:r>
          </a:p>
          <a:p>
            <a:pPr>
              <a:buNone/>
            </a:pPr>
            <a:endParaRPr lang="pl-PL" sz="1600" dirty="0" smtClean="0">
              <a:latin typeface="Courier New" pitchFamily="49" charset="0"/>
              <a:cs typeface="Courier New" pitchFamily="49" charset="0"/>
            </a:endParaRPr>
          </a:p>
          <a:p>
            <a:pPr marL="914400" lvl="1" indent="-457200">
              <a:buFont typeface="+mj-lt"/>
              <a:buAutoNum type="arabicPeriod" startAt="2"/>
            </a:pPr>
            <a:r>
              <a:rPr lang="pl-PL" dirty="0" smtClean="0"/>
              <a:t>Wykładniczy</a:t>
            </a:r>
          </a:p>
          <a:p>
            <a:pPr>
              <a:buNone/>
            </a:pP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float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Density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 = 0.5f;</a:t>
            </a:r>
          </a:p>
          <a:p>
            <a:pPr>
              <a:buNone/>
            </a:pP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g_Dev-&gt;SetRenderState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D3DRS_FOGTABLEMODE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D3DFOG_EXP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g_Dev-&gt;SetRenderState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D3DRS_FOGDENSITY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, *(DWORD*)(&amp;</a:t>
            </a:r>
            <a:r>
              <a:rPr lang="pl-PL" sz="1600" dirty="0" err="1" smtClean="0">
                <a:latin typeface="Courier New" pitchFamily="49" charset="0"/>
                <a:cs typeface="Courier New" pitchFamily="49" charset="0"/>
              </a:rPr>
              <a:t>Density</a:t>
            </a:r>
            <a:r>
              <a:rPr lang="pl-PL" sz="1600" dirty="0" smtClean="0">
                <a:latin typeface="Courier New" pitchFamily="49" charset="0"/>
                <a:cs typeface="Courier New" pitchFamily="49" charset="0"/>
              </a:rPr>
              <a:t>));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86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Mgła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Mgła pozwala łatwo zrealizować płynne zanikanie obiektów do koloru tła</a:t>
            </a:r>
          </a:p>
          <a:p>
            <a:pPr lvl="1"/>
            <a:r>
              <a:rPr lang="pl-PL" dirty="0" smtClean="0"/>
              <a:t>Bez mgły widoczne jest gwałtowne obcięcie w odległości Z-Far podawanej do macierzy projekcji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87</a:t>
            </a:fld>
            <a:endParaRPr lang="pl-PL"/>
          </a:p>
        </p:txBody>
      </p:sp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3351114"/>
            <a:ext cx="3167047" cy="2881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933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3338763"/>
            <a:ext cx="3012210" cy="287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Shadery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 smtClean="0"/>
              <a:t>Sterowanie renderowaniem wyłącznie za pomocą ustawień to potok predefiniowany (</a:t>
            </a:r>
            <a:r>
              <a:rPr lang="pl-PL" i="1" dirty="0" err="1" smtClean="0"/>
              <a:t>Fixed</a:t>
            </a:r>
            <a:r>
              <a:rPr lang="pl-PL" i="1" dirty="0" smtClean="0"/>
              <a:t> </a:t>
            </a:r>
            <a:r>
              <a:rPr lang="pl-PL" i="1" dirty="0" err="1" smtClean="0"/>
              <a:t>Function</a:t>
            </a:r>
            <a:r>
              <a:rPr lang="pl-PL" i="1" dirty="0" smtClean="0"/>
              <a:t> </a:t>
            </a:r>
            <a:r>
              <a:rPr lang="pl-PL" i="1" dirty="0" err="1" smtClean="0"/>
              <a:t>Pipeline</a:t>
            </a:r>
            <a:r>
              <a:rPr lang="pl-PL" dirty="0" smtClean="0"/>
              <a:t>) – stare podejście</a:t>
            </a:r>
          </a:p>
          <a:p>
            <a:r>
              <a:rPr lang="pl-PL" dirty="0" smtClean="0"/>
              <a:t>Użycie shaderów to potok programowalny (</a:t>
            </a:r>
            <a:r>
              <a:rPr lang="pl-PL" i="1" dirty="0" err="1" smtClean="0"/>
              <a:t>Programmable</a:t>
            </a:r>
            <a:r>
              <a:rPr lang="pl-PL" i="1" dirty="0" smtClean="0"/>
              <a:t> </a:t>
            </a:r>
            <a:r>
              <a:rPr lang="pl-PL" i="1" dirty="0" err="1" smtClean="0"/>
              <a:t>Pipeline</a:t>
            </a:r>
            <a:r>
              <a:rPr lang="pl-PL" dirty="0" smtClean="0"/>
              <a:t>) – dostępny na nowszych kartach graficznych</a:t>
            </a:r>
          </a:p>
          <a:p>
            <a:pPr lvl="1"/>
            <a:r>
              <a:rPr lang="pl-PL" dirty="0" err="1" smtClean="0"/>
              <a:t>GeForce</a:t>
            </a:r>
            <a:r>
              <a:rPr lang="pl-PL" dirty="0" smtClean="0"/>
              <a:t> 2, </a:t>
            </a:r>
            <a:r>
              <a:rPr lang="pl-PL" dirty="0" err="1" smtClean="0"/>
              <a:t>GeForce</a:t>
            </a:r>
            <a:r>
              <a:rPr lang="pl-PL" dirty="0" smtClean="0"/>
              <a:t> 4 MX – Brak</a:t>
            </a:r>
          </a:p>
          <a:p>
            <a:pPr lvl="1"/>
            <a:r>
              <a:rPr lang="pl-PL" dirty="0" err="1" smtClean="0"/>
              <a:t>GeForce</a:t>
            </a:r>
            <a:r>
              <a:rPr lang="pl-PL" dirty="0" smtClean="0"/>
              <a:t> 3, </a:t>
            </a:r>
            <a:r>
              <a:rPr lang="pl-PL" dirty="0" err="1" smtClean="0"/>
              <a:t>GeForce</a:t>
            </a:r>
            <a:r>
              <a:rPr lang="pl-PL" dirty="0" smtClean="0"/>
              <a:t> 4 Ti – Shader Model 1.x (już nie obsługiwany)</a:t>
            </a:r>
          </a:p>
          <a:p>
            <a:pPr lvl="1"/>
            <a:r>
              <a:rPr lang="pl-PL" dirty="0" err="1" smtClean="0"/>
              <a:t>GeForce</a:t>
            </a:r>
            <a:r>
              <a:rPr lang="pl-PL" dirty="0" smtClean="0"/>
              <a:t> 5 (FX) – Shader Model 2.x</a:t>
            </a:r>
          </a:p>
          <a:p>
            <a:pPr lvl="1"/>
            <a:r>
              <a:rPr lang="pl-PL" dirty="0" err="1" smtClean="0"/>
              <a:t>GeForce</a:t>
            </a:r>
            <a:r>
              <a:rPr lang="pl-PL" dirty="0" smtClean="0"/>
              <a:t> 6, </a:t>
            </a:r>
            <a:r>
              <a:rPr lang="pl-PL" dirty="0" err="1" smtClean="0"/>
              <a:t>GeForce</a:t>
            </a:r>
            <a:r>
              <a:rPr lang="pl-PL" dirty="0" smtClean="0"/>
              <a:t> 7 – Shader Model 3.0</a:t>
            </a:r>
          </a:p>
          <a:p>
            <a:pPr lvl="1"/>
            <a:r>
              <a:rPr lang="pl-PL" dirty="0" err="1" smtClean="0"/>
              <a:t>GeForce</a:t>
            </a:r>
            <a:r>
              <a:rPr lang="pl-PL" dirty="0" smtClean="0"/>
              <a:t> 8 – Shader Model 4.0 (tylko </a:t>
            </a:r>
            <a:r>
              <a:rPr lang="pl-PL" dirty="0" err="1" smtClean="0"/>
              <a:t>DirectX</a:t>
            </a:r>
            <a:r>
              <a:rPr lang="pl-PL" dirty="0" smtClean="0"/>
              <a:t> 10 – będzie o tym na końcu...)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88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Shadery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89</a:t>
            </a:fld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 smtClean="0"/>
              <a:t>Shader to program wykonywany na GPU</a:t>
            </a:r>
          </a:p>
          <a:p>
            <a:pPr lvl="1"/>
            <a:r>
              <a:rPr lang="pl-PL" dirty="0" err="1" smtClean="0">
                <a:solidFill>
                  <a:srgbClr val="0070C0"/>
                </a:solidFill>
              </a:rPr>
              <a:t>Vertex</a:t>
            </a:r>
            <a:r>
              <a:rPr lang="pl-PL" dirty="0" smtClean="0">
                <a:solidFill>
                  <a:srgbClr val="0070C0"/>
                </a:solidFill>
              </a:rPr>
              <a:t> Shader </a:t>
            </a:r>
            <a:r>
              <a:rPr lang="pl-PL" dirty="0" smtClean="0"/>
              <a:t>– dla każdego przetwarzanego wierzchołka</a:t>
            </a:r>
          </a:p>
          <a:p>
            <a:pPr lvl="1"/>
            <a:r>
              <a:rPr lang="pl-PL" dirty="0" err="1" smtClean="0">
                <a:solidFill>
                  <a:srgbClr val="0070C0"/>
                </a:solidFill>
              </a:rPr>
              <a:t>Pixel</a:t>
            </a:r>
            <a:r>
              <a:rPr lang="pl-PL" dirty="0" smtClean="0">
                <a:solidFill>
                  <a:srgbClr val="0070C0"/>
                </a:solidFill>
              </a:rPr>
              <a:t> Shader</a:t>
            </a:r>
            <a:r>
              <a:rPr lang="pl-PL" dirty="0" smtClean="0"/>
              <a:t> – dla każdego renderowanego piksela</a:t>
            </a:r>
          </a:p>
          <a:p>
            <a:r>
              <a:rPr lang="pl-PL" dirty="0" smtClean="0"/>
              <a:t>Shader piszemy w specjalnym języku</a:t>
            </a:r>
          </a:p>
          <a:p>
            <a:pPr lvl="1"/>
            <a:r>
              <a:rPr lang="pl-PL" dirty="0" smtClean="0"/>
              <a:t>Dawniej dedykowany </a:t>
            </a:r>
            <a:r>
              <a:rPr lang="pl-PL" dirty="0" smtClean="0">
                <a:solidFill>
                  <a:srgbClr val="0070C0"/>
                </a:solidFill>
              </a:rPr>
              <a:t>assembler</a:t>
            </a:r>
          </a:p>
          <a:p>
            <a:pPr lvl="1"/>
            <a:r>
              <a:rPr lang="pl-PL" dirty="0" smtClean="0"/>
              <a:t>Obecnie język wysokiego poziomu podobny do C – </a:t>
            </a:r>
            <a:r>
              <a:rPr lang="pl-PL" dirty="0" smtClean="0">
                <a:solidFill>
                  <a:srgbClr val="0070C0"/>
                </a:solidFill>
              </a:rPr>
              <a:t>HLSL</a:t>
            </a:r>
            <a:endParaRPr lang="pl-PL" dirty="0" smtClean="0"/>
          </a:p>
          <a:p>
            <a:r>
              <a:rPr lang="pl-PL" dirty="0" smtClean="0"/>
              <a:t>Nie ma pełnych możliwości programistycznych</a:t>
            </a:r>
          </a:p>
          <a:p>
            <a:pPr lvl="1"/>
            <a:r>
              <a:rPr lang="pl-PL" dirty="0" smtClean="0"/>
              <a:t>Nie ma klas, wskaźników, zmiennych globalnych, nie można zachować stanu</a:t>
            </a:r>
          </a:p>
          <a:p>
            <a:pPr lvl="1"/>
            <a:r>
              <a:rPr lang="pl-PL" dirty="0" smtClean="0"/>
              <a:t>Pętle, warunki, wywołania – wprowadzone dopiero w nowych Shader Model</a:t>
            </a:r>
          </a:p>
          <a:p>
            <a:pPr lvl="1"/>
            <a:r>
              <a:rPr lang="pl-PL" dirty="0" smtClean="0"/>
              <a:t>Shader to tak naprawdę elastyczny sposób na zapisanie formuły matematycznej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Shadery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90</a:t>
            </a:fld>
            <a:endParaRPr lang="pl-PL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5286380" y="1500174"/>
            <a:ext cx="3500462" cy="4720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4829180" cy="4525963"/>
          </a:xfrm>
        </p:spPr>
        <p:txBody>
          <a:bodyPr>
            <a:normAutofit fontScale="92500" lnSpcReduction="20000"/>
          </a:bodyPr>
          <a:lstStyle/>
          <a:p>
            <a:r>
              <a:rPr lang="pl-PL" dirty="0" smtClean="0"/>
              <a:t>Korzystając z </a:t>
            </a:r>
            <a:r>
              <a:rPr lang="pl-PL" dirty="0" smtClean="0">
                <a:solidFill>
                  <a:srgbClr val="FF0000"/>
                </a:solidFill>
              </a:rPr>
              <a:t>shaderów </a:t>
            </a:r>
            <a:r>
              <a:rPr lang="pl-PL" dirty="0" smtClean="0"/>
              <a:t>rezygnujesz z pewnych funkcji </a:t>
            </a:r>
            <a:r>
              <a:rPr lang="pl-PL" dirty="0" smtClean="0">
                <a:solidFill>
                  <a:srgbClr val="0070C0"/>
                </a:solidFill>
              </a:rPr>
              <a:t>potoku predefiniowanego</a:t>
            </a:r>
            <a:r>
              <a:rPr lang="pl-PL" dirty="0" smtClean="0"/>
              <a:t>, musisz je napisać samemu</a:t>
            </a:r>
          </a:p>
          <a:p>
            <a:pPr lvl="1"/>
            <a:r>
              <a:rPr lang="pl-PL" dirty="0" smtClean="0"/>
              <a:t>Przekształcanie wierzchołków przez macierze (VS)</a:t>
            </a:r>
          </a:p>
          <a:p>
            <a:pPr lvl="1"/>
            <a:r>
              <a:rPr lang="pl-PL" dirty="0" smtClean="0"/>
              <a:t>Mieszanie kolorów i tekstur (PS)</a:t>
            </a:r>
          </a:p>
          <a:p>
            <a:pPr lvl="1"/>
            <a:r>
              <a:rPr lang="pl-PL" dirty="0" smtClean="0"/>
              <a:t>Obliczenia oświetlenia</a:t>
            </a:r>
          </a:p>
          <a:p>
            <a:r>
              <a:rPr lang="pl-PL" dirty="0" smtClean="0"/>
              <a:t>Możesz to zrobić dużo lepiej!</a:t>
            </a:r>
          </a:p>
          <a:p>
            <a:pPr lvl="1"/>
            <a:r>
              <a:rPr lang="pl-PL" dirty="0" smtClean="0"/>
              <a:t>Oświetlenie Per </a:t>
            </a:r>
            <a:r>
              <a:rPr lang="pl-PL" dirty="0" err="1" smtClean="0"/>
              <a:t>Pixel</a:t>
            </a:r>
            <a:r>
              <a:rPr lang="pl-PL" dirty="0" smtClean="0"/>
              <a:t>, nie Per </a:t>
            </a:r>
            <a:r>
              <a:rPr lang="pl-PL" dirty="0" err="1" smtClean="0"/>
              <a:t>Vertex</a:t>
            </a:r>
            <a:endParaRPr lang="pl-PL" dirty="0" smtClean="0"/>
          </a:p>
          <a:p>
            <a:pPr lvl="1"/>
            <a:r>
              <a:rPr lang="pl-PL" dirty="0" smtClean="0"/>
              <a:t>Różne efekty</a:t>
            </a:r>
          </a:p>
          <a:p>
            <a:r>
              <a:rPr lang="pl-PL" dirty="0" smtClean="0"/>
              <a:t>Shadery dają ogromną swobodę!</a:t>
            </a:r>
          </a:p>
        </p:txBody>
      </p:sp>
      <p:sp>
        <p:nvSpPr>
          <p:cNvPr id="6" name="Prostokąt 5"/>
          <p:cNvSpPr/>
          <p:nvPr/>
        </p:nvSpPr>
        <p:spPr>
          <a:xfrm>
            <a:off x="5429256" y="2357430"/>
            <a:ext cx="928694" cy="7143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6500826" y="2357430"/>
            <a:ext cx="928694" cy="71438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5429256" y="4000504"/>
            <a:ext cx="928694" cy="7143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6500826" y="4000504"/>
            <a:ext cx="928694" cy="71438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Przykładowy </a:t>
            </a:r>
            <a:r>
              <a:rPr lang="pl-PL" dirty="0" err="1" smtClean="0"/>
              <a:t>Vertex</a:t>
            </a:r>
            <a:r>
              <a:rPr lang="pl-PL" dirty="0" smtClean="0"/>
              <a:t> Shader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float3 </a:t>
            </a:r>
            <a:r>
              <a:rPr lang="pl-PL" sz="1000" dirty="0" err="1" smtClean="0">
                <a:latin typeface="Courier New" pitchFamily="49" charset="0"/>
                <a:cs typeface="Courier New" pitchFamily="49" charset="0"/>
              </a:rPr>
              <a:t>LightDir</a:t>
            </a: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float4 </a:t>
            </a:r>
            <a:r>
              <a:rPr lang="pl-PL" sz="1000" dirty="0" err="1" smtClean="0">
                <a:latin typeface="Courier New" pitchFamily="49" charset="0"/>
                <a:cs typeface="Courier New" pitchFamily="49" charset="0"/>
              </a:rPr>
              <a:t>LightColor</a:t>
            </a: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float4x4 </a:t>
            </a:r>
            <a:r>
              <a:rPr lang="pl-PL" sz="1000" dirty="0" err="1" smtClean="0">
                <a:latin typeface="Courier New" pitchFamily="49" charset="0"/>
                <a:cs typeface="Courier New" pitchFamily="49" charset="0"/>
              </a:rPr>
              <a:t>WorldViewProj</a:t>
            </a: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endParaRPr lang="pl-PL" sz="1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000" dirty="0" err="1" smtClean="0">
                <a:latin typeface="Courier New" pitchFamily="49" charset="0"/>
                <a:cs typeface="Courier New" pitchFamily="49" charset="0"/>
              </a:rPr>
              <a:t>struct</a:t>
            </a: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000" dirty="0" err="1" smtClean="0">
                <a:latin typeface="Courier New" pitchFamily="49" charset="0"/>
                <a:cs typeface="Courier New" pitchFamily="49" charset="0"/>
              </a:rPr>
              <a:t>VS_INPUT</a:t>
            </a: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 {</a:t>
            </a:r>
          </a:p>
          <a:p>
            <a:pPr>
              <a:buNone/>
            </a:pP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  float4 </a:t>
            </a:r>
            <a:r>
              <a:rPr lang="pl-PL" sz="1000" dirty="0" err="1" smtClean="0">
                <a:latin typeface="Courier New" pitchFamily="49" charset="0"/>
                <a:cs typeface="Courier New" pitchFamily="49" charset="0"/>
              </a:rPr>
              <a:t>Pos</a:t>
            </a: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 : POSITION;</a:t>
            </a:r>
          </a:p>
          <a:p>
            <a:pPr>
              <a:buNone/>
            </a:pP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  float3 </a:t>
            </a:r>
            <a:r>
              <a:rPr lang="pl-PL" sz="1000" dirty="0" err="1" smtClean="0">
                <a:latin typeface="Courier New" pitchFamily="49" charset="0"/>
                <a:cs typeface="Courier New" pitchFamily="49" charset="0"/>
              </a:rPr>
              <a:t>Normal</a:t>
            </a: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 : </a:t>
            </a:r>
            <a:r>
              <a:rPr lang="pl-PL" sz="1000" dirty="0" err="1" smtClean="0">
                <a:latin typeface="Courier New" pitchFamily="49" charset="0"/>
                <a:cs typeface="Courier New" pitchFamily="49" charset="0"/>
              </a:rPr>
              <a:t>NORMAL</a:t>
            </a: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  float2 </a:t>
            </a:r>
            <a:r>
              <a:rPr lang="pl-PL" sz="1000" dirty="0" err="1" smtClean="0">
                <a:latin typeface="Courier New" pitchFamily="49" charset="0"/>
                <a:cs typeface="Courier New" pitchFamily="49" charset="0"/>
              </a:rPr>
              <a:t>Tex</a:t>
            </a: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 : TEXCOORD0;</a:t>
            </a:r>
          </a:p>
          <a:p>
            <a:pPr>
              <a:buNone/>
            </a:pP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buNone/>
            </a:pPr>
            <a:endParaRPr lang="pl-PL" sz="1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000" dirty="0" err="1" smtClean="0">
                <a:latin typeface="Courier New" pitchFamily="49" charset="0"/>
                <a:cs typeface="Courier New" pitchFamily="49" charset="0"/>
              </a:rPr>
              <a:t>struct</a:t>
            </a: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000" dirty="0" err="1" smtClean="0">
                <a:latin typeface="Courier New" pitchFamily="49" charset="0"/>
                <a:cs typeface="Courier New" pitchFamily="49" charset="0"/>
              </a:rPr>
              <a:t>VS_OUTPUT</a:t>
            </a: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 {</a:t>
            </a:r>
          </a:p>
          <a:p>
            <a:pPr>
              <a:buNone/>
            </a:pP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  float4 </a:t>
            </a:r>
            <a:r>
              <a:rPr lang="pl-PL" sz="1000" dirty="0" err="1" smtClean="0">
                <a:latin typeface="Courier New" pitchFamily="49" charset="0"/>
                <a:cs typeface="Courier New" pitchFamily="49" charset="0"/>
              </a:rPr>
              <a:t>Pos</a:t>
            </a: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 : POSITION;</a:t>
            </a:r>
          </a:p>
          <a:p>
            <a:pPr>
              <a:buNone/>
            </a:pP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  float4 </a:t>
            </a:r>
            <a:r>
              <a:rPr lang="pl-PL" sz="1000" dirty="0" err="1" smtClean="0">
                <a:latin typeface="Courier New" pitchFamily="49" charset="0"/>
                <a:cs typeface="Courier New" pitchFamily="49" charset="0"/>
              </a:rPr>
              <a:t>Diffuse</a:t>
            </a: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 : COLOR0;</a:t>
            </a:r>
          </a:p>
          <a:p>
            <a:pPr>
              <a:buNone/>
            </a:pP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  float2 </a:t>
            </a:r>
            <a:r>
              <a:rPr lang="pl-PL" sz="1000" dirty="0" err="1" smtClean="0">
                <a:latin typeface="Courier New" pitchFamily="49" charset="0"/>
                <a:cs typeface="Courier New" pitchFamily="49" charset="0"/>
              </a:rPr>
              <a:t>Tex</a:t>
            </a: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 : TEXCOORD;</a:t>
            </a:r>
          </a:p>
          <a:p>
            <a:pPr>
              <a:buNone/>
            </a:pP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buNone/>
            </a:pPr>
            <a:endParaRPr lang="pl-PL" sz="10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000" dirty="0" err="1" smtClean="0">
                <a:latin typeface="Courier New" pitchFamily="49" charset="0"/>
                <a:cs typeface="Courier New" pitchFamily="49" charset="0"/>
              </a:rPr>
              <a:t>VS_OUTPUT</a:t>
            </a: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000" dirty="0" err="1" smtClean="0">
                <a:latin typeface="Courier New" pitchFamily="49" charset="0"/>
                <a:cs typeface="Courier New" pitchFamily="49" charset="0"/>
              </a:rPr>
              <a:t>VS_Main</a:t>
            </a: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000" dirty="0" err="1" smtClean="0">
                <a:latin typeface="Courier New" pitchFamily="49" charset="0"/>
                <a:cs typeface="Courier New" pitchFamily="49" charset="0"/>
              </a:rPr>
              <a:t>VS_INPUT</a:t>
            </a: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 In)</a:t>
            </a:r>
          </a:p>
          <a:p>
            <a:pPr>
              <a:buNone/>
            </a:pP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000" dirty="0" err="1" smtClean="0">
                <a:latin typeface="Courier New" pitchFamily="49" charset="0"/>
                <a:cs typeface="Courier New" pitchFamily="49" charset="0"/>
              </a:rPr>
              <a:t>VS_OUTPUT</a:t>
            </a: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 Out;</a:t>
            </a:r>
          </a:p>
          <a:p>
            <a:pPr>
              <a:buNone/>
            </a:pP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000" dirty="0" err="1" smtClean="0">
                <a:latin typeface="Courier New" pitchFamily="49" charset="0"/>
                <a:cs typeface="Courier New" pitchFamily="49" charset="0"/>
              </a:rPr>
              <a:t>Out.Pos</a:t>
            </a: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 = mul(</a:t>
            </a:r>
            <a:r>
              <a:rPr lang="pl-PL" sz="1000" dirty="0" err="1" smtClean="0">
                <a:latin typeface="Courier New" pitchFamily="49" charset="0"/>
                <a:cs typeface="Courier New" pitchFamily="49" charset="0"/>
              </a:rPr>
              <a:t>In.Pos</a:t>
            </a: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1000" dirty="0" err="1" smtClean="0">
                <a:latin typeface="Courier New" pitchFamily="49" charset="0"/>
                <a:cs typeface="Courier New" pitchFamily="49" charset="0"/>
              </a:rPr>
              <a:t>WorldViewProj</a:t>
            </a: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000" dirty="0" err="1" smtClean="0">
                <a:latin typeface="Courier New" pitchFamily="49" charset="0"/>
                <a:cs typeface="Courier New" pitchFamily="49" charset="0"/>
              </a:rPr>
              <a:t>Out.Tex</a:t>
            </a: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000" dirty="0" err="1" smtClean="0">
                <a:latin typeface="Courier New" pitchFamily="49" charset="0"/>
                <a:cs typeface="Courier New" pitchFamily="49" charset="0"/>
              </a:rPr>
              <a:t>In.Tex</a:t>
            </a: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000" dirty="0" err="1" smtClean="0">
                <a:latin typeface="Courier New" pitchFamily="49" charset="0"/>
                <a:cs typeface="Courier New" pitchFamily="49" charset="0"/>
              </a:rPr>
              <a:t>float</a:t>
            </a: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000" dirty="0" err="1" smtClean="0">
                <a:latin typeface="Courier New" pitchFamily="49" charset="0"/>
                <a:cs typeface="Courier New" pitchFamily="49" charset="0"/>
              </a:rPr>
              <a:t>Brightness</a:t>
            </a: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000" dirty="0" err="1" smtClean="0">
                <a:latin typeface="Courier New" pitchFamily="49" charset="0"/>
                <a:cs typeface="Courier New" pitchFamily="49" charset="0"/>
              </a:rPr>
              <a:t>dot</a:t>
            </a: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000" dirty="0" err="1" smtClean="0">
                <a:latin typeface="Courier New" pitchFamily="49" charset="0"/>
                <a:cs typeface="Courier New" pitchFamily="49" charset="0"/>
              </a:rPr>
              <a:t>In.Normal</a:t>
            </a: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1000" dirty="0" err="1" smtClean="0">
                <a:latin typeface="Courier New" pitchFamily="49" charset="0"/>
                <a:cs typeface="Courier New" pitchFamily="49" charset="0"/>
              </a:rPr>
              <a:t>LightDir</a:t>
            </a: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1000" dirty="0" err="1" smtClean="0">
                <a:latin typeface="Courier New" pitchFamily="49" charset="0"/>
                <a:cs typeface="Courier New" pitchFamily="49" charset="0"/>
              </a:rPr>
              <a:t>Out.Diffuse</a:t>
            </a: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1000" dirty="0" err="1" smtClean="0">
                <a:latin typeface="Courier New" pitchFamily="49" charset="0"/>
                <a:cs typeface="Courier New" pitchFamily="49" charset="0"/>
              </a:rPr>
              <a:t>LightColor</a:t>
            </a: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 * </a:t>
            </a:r>
            <a:r>
              <a:rPr lang="pl-PL" sz="1000" dirty="0" err="1" smtClean="0">
                <a:latin typeface="Courier New" pitchFamily="49" charset="0"/>
                <a:cs typeface="Courier New" pitchFamily="49" charset="0"/>
              </a:rPr>
              <a:t>Brightness</a:t>
            </a: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  return Out;</a:t>
            </a:r>
          </a:p>
          <a:p>
            <a:pPr>
              <a:buNone/>
            </a:pPr>
            <a:r>
              <a:rPr lang="pl-PL" sz="1000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91</a:t>
            </a:fld>
            <a:endParaRPr lang="pl-PL"/>
          </a:p>
        </p:txBody>
      </p:sp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1857364"/>
            <a:ext cx="2571768" cy="2527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Przykładowy </a:t>
            </a:r>
            <a:r>
              <a:rPr lang="pl-PL" dirty="0" err="1" smtClean="0"/>
              <a:t>Pixel</a:t>
            </a:r>
            <a:r>
              <a:rPr lang="pl-PL" dirty="0" smtClean="0"/>
              <a:t> Shader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911609"/>
          </a:xfrm>
        </p:spPr>
        <p:txBody>
          <a:bodyPr/>
          <a:lstStyle/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sampler2D Sampler0;</a:t>
            </a:r>
          </a:p>
          <a:p>
            <a:pPr>
              <a:buNone/>
            </a:pPr>
            <a:endParaRPr lang="pl-PL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struct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VS_OUTPUT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{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 float4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Pos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: POSITION;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 float4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Diffuse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: COLOR0;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 float2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Tex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: TEXCOORD;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buNone/>
            </a:pPr>
            <a:endParaRPr lang="pl-PL" sz="12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float4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PS_Main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VS_OUTPUT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In) : COLOR0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  return tex2D(Sampler0,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In.Tex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) * </a:t>
            </a:r>
            <a:r>
              <a:rPr lang="pl-PL" sz="1200" dirty="0" err="1" smtClean="0">
                <a:latin typeface="Courier New" pitchFamily="49" charset="0"/>
                <a:cs typeface="Courier New" pitchFamily="49" charset="0"/>
              </a:rPr>
              <a:t>In.Diffuse</a:t>
            </a: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1200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pl-PL" sz="1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92</a:t>
            </a:fld>
            <a:endParaRPr lang="pl-PL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1857364"/>
            <a:ext cx="2571768" cy="2527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 dalej?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000" dirty="0" smtClean="0"/>
              <a:t>Nauka Direct3D to dopiero początek...</a:t>
            </a:r>
          </a:p>
          <a:p>
            <a:r>
              <a:rPr lang="pl-PL" sz="2000" dirty="0" smtClean="0"/>
              <a:t>Celem jest pisanie fajnych efektów</a:t>
            </a:r>
          </a:p>
          <a:p>
            <a:pPr lvl="1"/>
            <a:r>
              <a:rPr lang="pl-PL" sz="1800" dirty="0" smtClean="0"/>
              <a:t>Oświetlenie, cienie, efekty specjalne</a:t>
            </a:r>
          </a:p>
          <a:p>
            <a:r>
              <a:rPr lang="pl-PL" sz="2000" dirty="0" smtClean="0"/>
              <a:t>Do tego potrzeba:</a:t>
            </a:r>
          </a:p>
          <a:p>
            <a:pPr lvl="1"/>
            <a:r>
              <a:rPr lang="pl-PL" sz="1800" dirty="0" smtClean="0"/>
              <a:t>Znać dobrze matematykę</a:t>
            </a:r>
          </a:p>
          <a:p>
            <a:pPr lvl="1"/>
            <a:r>
              <a:rPr lang="pl-PL" sz="1800" dirty="0" smtClean="0"/>
              <a:t>Znać dobrze możliwości Direct3D</a:t>
            </a:r>
          </a:p>
          <a:p>
            <a:pPr lvl="1"/>
            <a:r>
              <a:rPr lang="pl-PL" sz="1800" dirty="0" smtClean="0"/>
              <a:t>Znać dobrze </a:t>
            </a:r>
            <a:r>
              <a:rPr lang="pl-PL" sz="1800" dirty="0" err="1" smtClean="0"/>
              <a:t>shadery</a:t>
            </a:r>
            <a:endParaRPr lang="pl-PL" sz="18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93</a:t>
            </a:fld>
            <a:endParaRPr lang="pl-PL"/>
          </a:p>
        </p:txBody>
      </p:sp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3857628"/>
            <a:ext cx="2786082" cy="217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0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4286256"/>
            <a:ext cx="2299155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3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500174"/>
            <a:ext cx="2714644" cy="247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Efekty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94</a:t>
            </a:fld>
            <a:endParaRPr lang="pl-PL"/>
          </a:p>
        </p:txBody>
      </p:sp>
      <p:pic>
        <p:nvPicPr>
          <p:cNvPr id="103427" name="Picture 3"/>
          <p:cNvPicPr>
            <a:picLocks noChangeAspect="1" noChangeArrowheads="1"/>
          </p:cNvPicPr>
          <p:nvPr/>
        </p:nvPicPr>
        <p:blipFill>
          <a:blip r:embed="rId3"/>
          <a:srcRect t="19355"/>
          <a:stretch>
            <a:fillRect/>
          </a:stretch>
        </p:blipFill>
        <p:spPr bwMode="auto">
          <a:xfrm>
            <a:off x="4857752" y="1571612"/>
            <a:ext cx="243840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28" y="3786190"/>
            <a:ext cx="3381356" cy="2536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00562" y="3143248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DirectX</a:t>
            </a:r>
            <a:r>
              <a:rPr lang="pl-PL" dirty="0" smtClean="0"/>
              <a:t> 10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 smtClean="0"/>
              <a:t>Wymagania: </a:t>
            </a:r>
            <a:r>
              <a:rPr lang="pl-PL" dirty="0" smtClean="0">
                <a:solidFill>
                  <a:srgbClr val="0070C0"/>
                </a:solidFill>
              </a:rPr>
              <a:t>Windows Vista</a:t>
            </a:r>
            <a:r>
              <a:rPr lang="pl-PL" dirty="0" smtClean="0"/>
              <a:t>, </a:t>
            </a:r>
            <a:r>
              <a:rPr lang="pl-PL" dirty="0" err="1" smtClean="0">
                <a:solidFill>
                  <a:srgbClr val="0070C0"/>
                </a:solidFill>
              </a:rPr>
              <a:t>GeForce</a:t>
            </a:r>
            <a:r>
              <a:rPr lang="pl-PL" dirty="0" smtClean="0">
                <a:solidFill>
                  <a:srgbClr val="0070C0"/>
                </a:solidFill>
              </a:rPr>
              <a:t> 8000</a:t>
            </a:r>
          </a:p>
          <a:p>
            <a:pPr lvl="1"/>
            <a:r>
              <a:rPr lang="pl-PL" dirty="0" smtClean="0"/>
              <a:t>Niestety...</a:t>
            </a:r>
          </a:p>
          <a:p>
            <a:r>
              <a:rPr lang="pl-PL" dirty="0" smtClean="0"/>
              <a:t>Zupełnie nowe API</a:t>
            </a:r>
          </a:p>
          <a:p>
            <a:pPr lvl="1"/>
            <a:r>
              <a:rPr lang="pl-PL" dirty="0" smtClean="0"/>
              <a:t>Uproszczone, bardziej eleganckie</a:t>
            </a:r>
          </a:p>
          <a:p>
            <a:r>
              <a:rPr lang="pl-PL" dirty="0" smtClean="0"/>
              <a:t>Brak utraty urządzenia</a:t>
            </a:r>
          </a:p>
          <a:p>
            <a:pPr lvl="1"/>
            <a:r>
              <a:rPr lang="pl-PL" dirty="0" smtClean="0"/>
              <a:t>Nareszcie...</a:t>
            </a:r>
          </a:p>
          <a:p>
            <a:r>
              <a:rPr lang="pl-PL" dirty="0" smtClean="0"/>
              <a:t>Ustawienia stanów grupowane w bloki</a:t>
            </a:r>
          </a:p>
          <a:p>
            <a:pPr lvl="1"/>
            <a:r>
              <a:rPr lang="pl-PL" dirty="0" smtClean="0"/>
              <a:t>Wygoda + Wydajność</a:t>
            </a:r>
          </a:p>
          <a:p>
            <a:r>
              <a:rPr lang="pl-PL" dirty="0" smtClean="0"/>
              <a:t>Brak </a:t>
            </a:r>
            <a:r>
              <a:rPr lang="pl-PL" i="1" dirty="0" err="1" smtClean="0"/>
              <a:t>Fixed</a:t>
            </a:r>
            <a:r>
              <a:rPr lang="pl-PL" i="1" dirty="0" smtClean="0"/>
              <a:t> </a:t>
            </a:r>
            <a:r>
              <a:rPr lang="pl-PL" i="1" dirty="0" err="1" smtClean="0"/>
              <a:t>Function</a:t>
            </a:r>
            <a:r>
              <a:rPr lang="pl-PL" i="1" dirty="0" smtClean="0"/>
              <a:t> </a:t>
            </a:r>
            <a:r>
              <a:rPr lang="pl-PL" i="1" dirty="0" err="1" smtClean="0"/>
              <a:t>Pipeline</a:t>
            </a:r>
            <a:endParaRPr lang="pl-PL" dirty="0" smtClean="0"/>
          </a:p>
          <a:p>
            <a:pPr lvl="1"/>
            <a:r>
              <a:rPr lang="pl-PL" dirty="0" smtClean="0"/>
              <a:t>Zawsze trzeba napisać </a:t>
            </a:r>
            <a:r>
              <a:rPr lang="pl-PL" dirty="0" err="1" smtClean="0"/>
              <a:t>Vertex</a:t>
            </a:r>
            <a:r>
              <a:rPr lang="pl-PL" dirty="0" smtClean="0"/>
              <a:t> i </a:t>
            </a:r>
            <a:r>
              <a:rPr lang="pl-PL" dirty="0" err="1" smtClean="0"/>
              <a:t>Pixel</a:t>
            </a:r>
            <a:r>
              <a:rPr lang="pl-PL" dirty="0" smtClean="0"/>
              <a:t> Shader</a:t>
            </a:r>
          </a:p>
          <a:p>
            <a:r>
              <a:rPr lang="pl-PL" dirty="0" smtClean="0">
                <a:solidFill>
                  <a:srgbClr val="0070C0"/>
                </a:solidFill>
              </a:rPr>
              <a:t>Shader Model 4</a:t>
            </a:r>
          </a:p>
          <a:p>
            <a:pPr lvl="1"/>
            <a:r>
              <a:rPr lang="pl-PL" dirty="0" smtClean="0"/>
              <a:t>W tym zupełnie nowy </a:t>
            </a:r>
            <a:r>
              <a:rPr lang="pl-PL" dirty="0" smtClean="0">
                <a:solidFill>
                  <a:srgbClr val="0070C0"/>
                </a:solidFill>
              </a:rPr>
              <a:t>Geometry Shader</a:t>
            </a:r>
            <a:endParaRPr lang="pl-PL" dirty="0">
              <a:solidFill>
                <a:srgbClr val="0070C0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95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Bibliografia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400" dirty="0" smtClean="0"/>
              <a:t>Direct3D – </a:t>
            </a:r>
            <a:r>
              <a:rPr lang="pl-PL" sz="2400" dirty="0" err="1" smtClean="0"/>
              <a:t>Tutorial</a:t>
            </a:r>
            <a:r>
              <a:rPr lang="pl-PL" sz="2400" dirty="0" smtClean="0"/>
              <a:t>. Autor: Robal</a:t>
            </a:r>
            <a:br>
              <a:rPr lang="pl-PL" sz="2400" dirty="0" smtClean="0"/>
            </a:br>
            <a:r>
              <a:rPr lang="pl-PL" sz="2400" dirty="0" smtClean="0">
                <a:hlinkClick r:id="rId2"/>
              </a:rPr>
              <a:t>http://www.dimmension3.spine.pl/</a:t>
            </a:r>
            <a:endParaRPr lang="pl-PL" sz="2400" dirty="0" smtClean="0"/>
          </a:p>
          <a:p>
            <a:r>
              <a:rPr lang="pl-PL" sz="2400" dirty="0" smtClean="0"/>
              <a:t>Mason </a:t>
            </a:r>
            <a:r>
              <a:rPr lang="pl-PL" sz="2400" dirty="0" err="1" smtClean="0"/>
              <a:t>McCuskey</a:t>
            </a:r>
            <a:r>
              <a:rPr lang="pl-PL" sz="2400" dirty="0" smtClean="0"/>
              <a:t>, „Programowanie gier w </a:t>
            </a:r>
            <a:r>
              <a:rPr lang="pl-PL" sz="2400" dirty="0" err="1" smtClean="0"/>
              <a:t>DirectX</a:t>
            </a:r>
            <a:r>
              <a:rPr lang="pl-PL" sz="2400" dirty="0" smtClean="0"/>
              <a:t>”, Mikom, 2003</a:t>
            </a:r>
          </a:p>
          <a:p>
            <a:r>
              <a:rPr lang="pl-PL" sz="2400" dirty="0" smtClean="0"/>
              <a:t>Direct3D – </a:t>
            </a:r>
            <a:r>
              <a:rPr lang="pl-PL" sz="2400" dirty="0" err="1" smtClean="0"/>
              <a:t>Tutorial</a:t>
            </a:r>
            <a:r>
              <a:rPr lang="pl-PL" sz="2400" dirty="0" smtClean="0"/>
              <a:t>. Autor: Adam Sawicki „</a:t>
            </a:r>
            <a:r>
              <a:rPr lang="pl-PL" sz="2400" dirty="0" err="1" smtClean="0"/>
              <a:t>Regedit</a:t>
            </a:r>
            <a:r>
              <a:rPr lang="pl-PL" sz="2400" dirty="0" smtClean="0"/>
              <a:t>”, WARP 2.0 Digital, nr 03-09</a:t>
            </a:r>
            <a:br>
              <a:rPr lang="pl-PL" sz="2400" dirty="0" smtClean="0"/>
            </a:br>
            <a:r>
              <a:rPr lang="pl-PL" sz="2400" dirty="0" smtClean="0">
                <a:hlinkClick r:id="rId3"/>
              </a:rPr>
              <a:t>http://www.warp.pl/</a:t>
            </a:r>
            <a:endParaRPr lang="pl-PL" sz="2400" dirty="0" smtClean="0"/>
          </a:p>
          <a:p>
            <a:r>
              <a:rPr lang="pl-PL" sz="2400" dirty="0" smtClean="0"/>
              <a:t>Mark J. </a:t>
            </a:r>
            <a:r>
              <a:rPr lang="pl-PL" sz="2400" dirty="0" err="1" smtClean="0"/>
              <a:t>Kilgard</a:t>
            </a:r>
            <a:r>
              <a:rPr lang="pl-PL" sz="2400" dirty="0" smtClean="0"/>
              <a:t>, „Język </a:t>
            </a:r>
            <a:r>
              <a:rPr lang="pl-PL" sz="2400" dirty="0" err="1" smtClean="0"/>
              <a:t>Cg</a:t>
            </a:r>
            <a:r>
              <a:rPr lang="pl-PL" sz="2400" dirty="0" smtClean="0"/>
              <a:t>. Programowanie grafiki w czasie rzeczywistym”, Helion, 2003</a:t>
            </a:r>
          </a:p>
          <a:p>
            <a:r>
              <a:rPr lang="pl-PL" sz="2400" dirty="0" err="1" smtClean="0"/>
              <a:t>DirectX</a:t>
            </a:r>
            <a:r>
              <a:rPr lang="pl-PL" sz="2400" dirty="0" smtClean="0"/>
              <a:t> Software Development Kit, Microsoft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CC005-FCDF-4575-AEA6-09EDD8670BBF}" type="slidenum">
              <a:rPr lang="pl-PL" smtClean="0"/>
              <a:pPr/>
              <a:t>96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j szablon 1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ojekt domyślny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Moj szablon 1</Template>
  <TotalTime>772</TotalTime>
  <Words>5699</Words>
  <Application>Microsoft Office PowerPoint</Application>
  <PresentationFormat>Pokaz na ekranie (4:3)</PresentationFormat>
  <Paragraphs>1287</Paragraphs>
  <Slides>96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96</vt:i4>
      </vt:variant>
    </vt:vector>
  </HeadingPairs>
  <TitlesOfParts>
    <vt:vector size="97" baseType="lpstr">
      <vt:lpstr>Moj szablon 1</vt:lpstr>
      <vt:lpstr>Direct3D 9</vt:lpstr>
      <vt:lpstr>Co to jest DirectX?</vt:lpstr>
      <vt:lpstr>Direct3D w systemie</vt:lpstr>
      <vt:lpstr>Direct3D kontra OpenGL</vt:lpstr>
      <vt:lpstr>Co trzeba umieć?</vt:lpstr>
      <vt:lpstr>Co trzeba mieć?</vt:lpstr>
      <vt:lpstr>Dokumentacja nie gryzie !</vt:lpstr>
      <vt:lpstr>Pierwsze kroki</vt:lpstr>
      <vt:lpstr>Obiekt Direct3D</vt:lpstr>
      <vt:lpstr>Caps</vt:lpstr>
      <vt:lpstr>Enumeracja urządzeń i trybów graficznych</vt:lpstr>
      <vt:lpstr>Zarejestrowanie klasy okna</vt:lpstr>
      <vt:lpstr>Utworzenie okna</vt:lpstr>
      <vt:lpstr>Urządzenie Direct3D</vt:lpstr>
      <vt:lpstr>Urządzenie Direct3D</vt:lpstr>
      <vt:lpstr>Urządzenie Direct3D</vt:lpstr>
      <vt:lpstr>Urządzenie Direct3D</vt:lpstr>
      <vt:lpstr>Urządzenie Direct3D</vt:lpstr>
      <vt:lpstr>Pętla gry</vt:lpstr>
      <vt:lpstr>Pętla gry</vt:lpstr>
      <vt:lpstr>Procedura obsługi komunikatów</vt:lpstr>
      <vt:lpstr>Pomiar czasu</vt:lpstr>
      <vt:lpstr>Rysowanie (rendering)</vt:lpstr>
      <vt:lpstr>Utrata urządzenia i resetowanie</vt:lpstr>
      <vt:lpstr>Resetowanie urządzenia</vt:lpstr>
      <vt:lpstr>Grafika 3D składa się z trójkątów</vt:lpstr>
      <vt:lpstr>Uproszczony potok Direct3D</vt:lpstr>
      <vt:lpstr>FVF – Struktura wierzchołka</vt:lpstr>
      <vt:lpstr>Wypełnianie tablicy wierzchołków</vt:lpstr>
      <vt:lpstr>Rysowanie</vt:lpstr>
      <vt:lpstr>Rodzaje prymitywów</vt:lpstr>
      <vt:lpstr>Rodzaje prymitywów</vt:lpstr>
      <vt:lpstr>Stany</vt:lpstr>
      <vt:lpstr>Interpolacja</vt:lpstr>
      <vt:lpstr>Indeksowanie</vt:lpstr>
      <vt:lpstr>Indeksowanie</vt:lpstr>
      <vt:lpstr>Tablica indeksów i wierzchołków</vt:lpstr>
      <vt:lpstr>Renderowanie z indeksowaniem</vt:lpstr>
      <vt:lpstr>Bufory wierzchołków i indeksów</vt:lpstr>
      <vt:lpstr>Tworzenie bufora wierzchołków</vt:lpstr>
      <vt:lpstr>Tworzenie bufora indeksów</vt:lpstr>
      <vt:lpstr>Rysowanie z buforów</vt:lpstr>
      <vt:lpstr>Bufor dynamiczny</vt:lpstr>
      <vt:lpstr>Bufor dynamiczny</vt:lpstr>
      <vt:lpstr>Bufor dynamiczny</vt:lpstr>
      <vt:lpstr>Pule pamięci</vt:lpstr>
      <vt:lpstr>Trzeci wymiar</vt:lpstr>
      <vt:lpstr>Macierze w Direct3D</vt:lpstr>
      <vt:lpstr>Macierze w Direct3D</vt:lpstr>
      <vt:lpstr>Macierze D3D dla OpenGL-owców</vt:lpstr>
      <vt:lpstr>Tekstura</vt:lpstr>
      <vt:lpstr>Obsługiwane formaty graficzne</vt:lpstr>
      <vt:lpstr>Wierzchołek ze współrzędnymi tekstury</vt:lpstr>
      <vt:lpstr>Wierzchołki quada</vt:lpstr>
      <vt:lpstr>Adresowanie tekstury</vt:lpstr>
      <vt:lpstr>Współrzędne tekstury</vt:lpstr>
      <vt:lpstr>Współrzędne tekstury</vt:lpstr>
      <vt:lpstr>Rysowanie z teksturą</vt:lpstr>
      <vt:lpstr>Ustawienia poziomów tekstur</vt:lpstr>
      <vt:lpstr>Ustawienia poziomów tekstur</vt:lpstr>
      <vt:lpstr>Wybrane wartości dla D3DTSS_*ARG*</vt:lpstr>
      <vt:lpstr>Wybrane wartości dla D3DTSS_*OP</vt:lpstr>
      <vt:lpstr>Przykład ustawień poziomów tekstur</vt:lpstr>
      <vt:lpstr>Sampler</vt:lpstr>
      <vt:lpstr>Filtrowanie</vt:lpstr>
      <vt:lpstr>Tryby adresowania</vt:lpstr>
      <vt:lpstr>Tryby adresowania</vt:lpstr>
      <vt:lpstr>Tryb adresowania CLAMP</vt:lpstr>
      <vt:lpstr>Przezroczystość</vt:lpstr>
      <vt:lpstr>Skąd się bierze Alfa</vt:lpstr>
      <vt:lpstr>Test Alfa (ang. Alpha-Test)</vt:lpstr>
      <vt:lpstr>Test Alfa kontra Mieszanie Alfa</vt:lpstr>
      <vt:lpstr>Mieszanie Alfa (ang. Alpha Blending)</vt:lpstr>
      <vt:lpstr>Mieszanie Alfa</vt:lpstr>
      <vt:lpstr>Wybrane argumenty D3DBLEND</vt:lpstr>
      <vt:lpstr>Wybrane operacje D3DBLENDOP</vt:lpstr>
      <vt:lpstr>Mieszanie Alfa</vt:lpstr>
      <vt:lpstr>Popularne kombinacje ustawień mieszania</vt:lpstr>
      <vt:lpstr>Ręczne wypełnianie tekstury</vt:lpstr>
      <vt:lpstr>Ręczne wypełnianie tekstury</vt:lpstr>
      <vt:lpstr>Ręczne wypełnianie tekstury</vt:lpstr>
      <vt:lpstr>Direct3D do gier 2D</vt:lpstr>
      <vt:lpstr>Oświetlenie</vt:lpstr>
      <vt:lpstr>Oświetlenie</vt:lpstr>
      <vt:lpstr>Oświetlenie</vt:lpstr>
      <vt:lpstr>Mgła</vt:lpstr>
      <vt:lpstr>Mgła</vt:lpstr>
      <vt:lpstr>Shadery</vt:lpstr>
      <vt:lpstr>Shadery</vt:lpstr>
      <vt:lpstr>Shadery</vt:lpstr>
      <vt:lpstr>Przykładowy Vertex Shader</vt:lpstr>
      <vt:lpstr>Przykładowy Pixel Shader</vt:lpstr>
      <vt:lpstr>Co dalej?</vt:lpstr>
      <vt:lpstr>Efekty</vt:lpstr>
      <vt:lpstr>DirectX 10</vt:lpstr>
      <vt:lpstr>Bibliografia</vt:lpstr>
    </vt:vector>
  </TitlesOfParts>
  <Company>Warsztat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Adam Sawicki</dc:creator>
  <cp:lastModifiedBy>Adam Sawicki</cp:lastModifiedBy>
  <cp:revision>168</cp:revision>
  <dcterms:created xsi:type="dcterms:W3CDTF">2008-02-21T14:20:08Z</dcterms:created>
  <dcterms:modified xsi:type="dcterms:W3CDTF">2008-02-26T09:32:39Z</dcterms:modified>
</cp:coreProperties>
</file>