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43" autoAdjust="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BAC37-6D67-4AEB-9B23-855593AC0644}" type="datetimeFigureOut">
              <a:rPr lang="pl-PL" smtClean="0"/>
              <a:pPr/>
              <a:t>2011-01-02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158BB-A8C4-4FF8-BA60-E15DCF78AA7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kumimoji="0" lang="pl-PL" dirty="0" smtClean="0"/>
              <a:t>Kliknij, aby edytować styl</a:t>
            </a:r>
            <a:endParaRPr kumimoji="0" lang="en-US" dirty="0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dirty="0" smtClean="0"/>
              <a:t>Kliknij, aby edytować styl wzorca podtytułu</a:t>
            </a:r>
            <a:endParaRPr kumimoji="0" lang="en-US" dirty="0"/>
          </a:p>
        </p:txBody>
      </p:sp>
      <p:sp>
        <p:nvSpPr>
          <p:cNvPr id="21" name="Prostokąt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Prostokąt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rostokąt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2050" name="Picture 2" descr="G:\Graphics\Kolo naukowe Polygon.jpg"/>
          <p:cNvPicPr>
            <a:picLocks noChangeAspect="1" noChangeArrowheads="1"/>
          </p:cNvPicPr>
          <p:nvPr userDrawn="1"/>
        </p:nvPicPr>
        <p:blipFill>
          <a:blip r:embed="rId2" cstate="print"/>
          <a:srcRect t="23077" b="21154"/>
          <a:stretch>
            <a:fillRect/>
          </a:stretch>
        </p:blipFill>
        <p:spPr bwMode="auto">
          <a:xfrm>
            <a:off x="899592" y="548680"/>
            <a:ext cx="6369812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kumimoji="0" lang="pl-PL" dirty="0" smtClean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buSzPct val="90000"/>
              <a:defRPr/>
            </a:lvl1pPr>
          </a:lstStyle>
          <a:p>
            <a:pPr lvl="0" eaLnBrk="1" latinLnBrk="0" hangingPunct="1"/>
            <a:r>
              <a:rPr lang="pl-PL" dirty="0" smtClean="0"/>
              <a:t>Kliknij, aby edytować style wzorca tekstu</a:t>
            </a:r>
          </a:p>
          <a:p>
            <a:pPr lvl="1" eaLnBrk="1" latinLnBrk="0" hangingPunct="1"/>
            <a:r>
              <a:rPr lang="pl-PL" dirty="0" smtClean="0"/>
              <a:t>Drugi poziom</a:t>
            </a:r>
          </a:p>
          <a:p>
            <a:pPr lvl="2" eaLnBrk="1" latinLnBrk="0" hangingPunct="1"/>
            <a:r>
              <a:rPr lang="pl-PL" dirty="0" smtClean="0"/>
              <a:t>Trzeci poziom</a:t>
            </a:r>
          </a:p>
          <a:p>
            <a:pPr lvl="3" eaLnBrk="1" latinLnBrk="0" hangingPunct="1"/>
            <a:r>
              <a:rPr lang="pl-PL" dirty="0" smtClean="0"/>
              <a:t>Czwarty poziom</a:t>
            </a:r>
          </a:p>
          <a:p>
            <a:pPr lvl="4" eaLnBrk="1" latinLnBrk="0" hangingPunct="1"/>
            <a:r>
              <a:rPr lang="pl-PL" dirty="0" smtClean="0"/>
              <a:t>Piąty poziom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1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kumimoji="0" lang="pl-PL" dirty="0" smtClean="0"/>
              <a:t>Kliknij, aby edytować styl</a:t>
            </a:r>
            <a:endParaRPr kumimoji="0" lang="en-US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>
            <a:norm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tx1"/>
              </a:buClr>
              <a:buSzPct val="100000"/>
              <a:buFont typeface="Wingdings" pitchFamily="2" charset="2"/>
              <a:buNone/>
              <a:defRPr kumimoji="0" lang="pl-PL" sz="2000" kern="12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dirty="0" smtClean="0"/>
              <a:t>Kliknij, aby edytować style wzorca tekstu</a:t>
            </a:r>
          </a:p>
        </p:txBody>
      </p:sp>
      <p:sp>
        <p:nvSpPr>
          <p:cNvPr id="7" name="Prostokąt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9" name="Picture 2" descr="G:\Graphics\Kolo naukowe Polygon - 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116632"/>
            <a:ext cx="1008112" cy="1008112"/>
          </a:xfrm>
          <a:prstGeom prst="rect">
            <a:avLst/>
          </a:prstGeom>
          <a:noFill/>
        </p:spPr>
      </p:pic>
      <p:sp>
        <p:nvSpPr>
          <p:cNvPr id="10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11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898648" y="6356350"/>
            <a:ext cx="3505200" cy="36576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2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12648" y="6356350"/>
            <a:ext cx="1981200" cy="365760"/>
          </a:xfrm>
        </p:spPr>
        <p:txBody>
          <a:bodyPr/>
          <a:lstStyle>
            <a:lvl1pPr algn="l">
              <a:defRPr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fld id="{765F7724-4B48-49F5-8B11-8E519517DC27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 smtClean="0"/>
              <a:t>Kliknij, aby edytować style wzorca tekstu</a:t>
            </a:r>
          </a:p>
          <a:p>
            <a:pPr lvl="1" eaLnBrk="1" latinLnBrk="0" hangingPunct="1"/>
            <a:r>
              <a:rPr kumimoji="0" lang="pl-PL" dirty="0" smtClean="0"/>
              <a:t>Drugi poziom</a:t>
            </a:r>
          </a:p>
          <a:p>
            <a:pPr lvl="2" eaLnBrk="1" latinLnBrk="0" hangingPunct="1"/>
            <a:r>
              <a:rPr kumimoji="0" lang="pl-PL" dirty="0" smtClean="0"/>
              <a:t>Trzeci poziom</a:t>
            </a:r>
          </a:p>
          <a:p>
            <a:pPr lvl="3" eaLnBrk="1" latinLnBrk="0" hangingPunct="1"/>
            <a:r>
              <a:rPr kumimoji="0" lang="pl-PL" dirty="0" smtClean="0"/>
              <a:t>Czwarty poziom</a:t>
            </a:r>
          </a:p>
          <a:p>
            <a:pPr lvl="4" eaLnBrk="1" latinLnBrk="0" hangingPunct="1"/>
            <a:r>
              <a:rPr kumimoji="0" lang="pl-PL" dirty="0" smtClean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2010-10-30</a:t>
            </a:r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65F7724-4B48-49F5-8B11-8E519517DC27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3074" name="Picture 2" descr="G:\Graphics\Kolo naukowe Polygon - 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28384" y="116632"/>
            <a:ext cx="1008112" cy="10081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1"/>
        </a:buClr>
        <a:buSzPct val="100000"/>
        <a:buFont typeface="Wingdings" pitchFamily="2" charset="2"/>
        <a:buChar char="§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>
            <a:lumMod val="50000"/>
            <a:lumOff val="50000"/>
          </a:schemeClr>
        </a:buClr>
        <a:buSzPct val="110000"/>
        <a:buFont typeface="Arial" pitchFamily="34" charset="0"/>
        <a:buChar char="•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awicki.inf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awicki.info/Download/Misc/Fanatyzm_obiektowy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Pułapki programowania obiektowego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pl-PL" dirty="0" smtClean="0"/>
              <a:t>Adam Sawicki - </a:t>
            </a:r>
            <a:r>
              <a:rPr lang="pl-PL" dirty="0" err="1" smtClean="0">
                <a:hlinkClick r:id="rId2"/>
              </a:rPr>
              <a:t>www.asawicki.info</a:t>
            </a:r>
            <a:r>
              <a:rPr lang="pl-PL" dirty="0" smtClean="0"/>
              <a:t> – 2 stycznia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Wstęp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4816192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accent1"/>
                </a:solidFill>
              </a:rPr>
              <a:t>Programowanie obiektowe</a:t>
            </a:r>
            <a:r>
              <a:rPr lang="pl-PL" dirty="0" smtClean="0"/>
              <a:t> (ang. </a:t>
            </a:r>
            <a:r>
              <a:rPr lang="pl-PL" dirty="0" err="1" smtClean="0"/>
              <a:t>object-oriented</a:t>
            </a:r>
            <a:r>
              <a:rPr lang="pl-PL" dirty="0" smtClean="0"/>
              <a:t> </a:t>
            </a:r>
            <a:r>
              <a:rPr lang="pl-PL" dirty="0" err="1" smtClean="0"/>
              <a:t>programming</a:t>
            </a:r>
            <a:r>
              <a:rPr lang="pl-PL" dirty="0" smtClean="0"/>
              <a:t>, OOP) – paradygmat, w którym programy tworzy się pisząc powiązane ze sobą klasy </a:t>
            </a:r>
            <a:r>
              <a:rPr lang="pl-PL" dirty="0" smtClean="0"/>
              <a:t>obiektów łączących </a:t>
            </a:r>
            <a:r>
              <a:rPr lang="pl-PL" dirty="0" smtClean="0"/>
              <a:t>kod z danymi i </a:t>
            </a:r>
            <a:r>
              <a:rPr lang="pl-PL" dirty="0" smtClean="0"/>
              <a:t>reprezentujących </a:t>
            </a:r>
            <a:r>
              <a:rPr lang="pl-PL" dirty="0" smtClean="0"/>
              <a:t>pewne byty modelowanego problemu</a:t>
            </a:r>
          </a:p>
          <a:p>
            <a:pPr lvl="1"/>
            <a:r>
              <a:rPr lang="pl-PL" dirty="0" smtClean="0"/>
              <a:t>W tym: </a:t>
            </a:r>
            <a:r>
              <a:rPr lang="pl-PL" dirty="0" err="1" smtClean="0"/>
              <a:t>Enkapsulacja</a:t>
            </a:r>
            <a:r>
              <a:rPr lang="pl-PL" dirty="0" smtClean="0"/>
              <a:t>, Abstrakcja, Dziedziczenie, Polimorfizm</a:t>
            </a:r>
          </a:p>
          <a:p>
            <a:pPr lvl="1"/>
            <a:r>
              <a:rPr lang="pl-PL" dirty="0" smtClean="0"/>
              <a:t>Do tego: składnia w C++, wzorce projektowe, dobre praktyki, popularne zwyczaje</a:t>
            </a:r>
          </a:p>
          <a:p>
            <a:r>
              <a:rPr lang="pl-PL" dirty="0" smtClean="0"/>
              <a:t>Czy zawsze najlepsze?</a:t>
            </a:r>
          </a:p>
          <a:p>
            <a:pPr lvl="1"/>
            <a:r>
              <a:rPr lang="pl-PL" dirty="0" smtClean="0"/>
              <a:t>Chciałbym podjąć polemikę…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_Dropbox\My Dropbox\EXCH\Pulapki_programowania_obiektowego\Krzyzacy_UML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44824"/>
            <a:ext cx="1656184" cy="1604429"/>
          </a:xfrm>
          <a:prstGeom prst="rect">
            <a:avLst/>
          </a:prstGeom>
          <a:noFill/>
        </p:spPr>
      </p:pic>
      <p:pic>
        <p:nvPicPr>
          <p:cNvPr id="1028" name="Picture 4" descr="G:\_Dropbox\My Dropbox\EXCH\Pulapki_programowania_obiektowego\Krzyzacy_UML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941168"/>
            <a:ext cx="2041171" cy="1296144"/>
          </a:xfrm>
          <a:prstGeom prst="rect">
            <a:avLst/>
          </a:prstGeom>
          <a:noFill/>
        </p:spPr>
      </p:pic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Fanatyzm obiektowy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Część I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3</a:t>
            </a:fld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068960"/>
            <a:ext cx="2788850" cy="2456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obiektowe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dirty="0" smtClean="0"/>
              <a:t>OOP można rozważać na różnych płaszczyznach: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Ideologiczna</a:t>
            </a:r>
            <a:r>
              <a:rPr lang="pl-PL" dirty="0" smtClean="0"/>
              <a:t> – zasady programowania obiektowego i abstrakcyjne znaczenie jego założeń,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Techniczna</a:t>
            </a:r>
            <a:r>
              <a:rPr lang="pl-PL" dirty="0" smtClean="0"/>
              <a:t> – jak się używa programowania obiektowego w danym języku i jak ono działa,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Praktyczna </a:t>
            </a:r>
            <a:r>
              <a:rPr lang="pl-PL" dirty="0" smtClean="0"/>
              <a:t>– jak używać go w programach dla swojego pożytku, a nie tylko dla zasady.</a:t>
            </a:r>
          </a:p>
          <a:p>
            <a:endParaRPr lang="pl-PL" dirty="0" smtClean="0"/>
          </a:p>
          <a:p>
            <a:r>
              <a:rPr lang="pl-PL" dirty="0" smtClean="0"/>
              <a:t>Tak jak ze wszystkim, nadmierna radykalność i ślepe poparcie bez myślenia rodzi </a:t>
            </a:r>
            <a:r>
              <a:rPr lang="pl-PL" dirty="0" smtClean="0">
                <a:solidFill>
                  <a:schemeClr val="accent1"/>
                </a:solidFill>
              </a:rPr>
              <a:t>fanatyzm</a:t>
            </a:r>
            <a:r>
              <a:rPr lang="pl-PL" dirty="0" smtClean="0"/>
              <a:t>, a to jest złe.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pl-PL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pl-PL" dirty="0" smtClean="0">
                <a:solidFill>
                  <a:schemeClr val="accent1"/>
                </a:solidFill>
              </a:rPr>
              <a:t>Gra w kółko i krzyżyk</a:t>
            </a:r>
            <a:r>
              <a:rPr lang="pl-PL" dirty="0" smtClean="0"/>
              <a:t> – podejście obiektowe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1. Znajdujemy klasy identyfikując rzeczowniki</a:t>
            </a:r>
            <a:endParaRPr lang="pl-PL" dirty="0"/>
          </a:p>
        </p:txBody>
      </p:sp>
      <p:pic>
        <p:nvPicPr>
          <p:cNvPr id="2050" name="Picture 2" descr="G:\_Dropbox\My Dropbox\EXCH\Pulapki_programowania_obiektowego\Kolko_i_krzyzyk_tag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645024"/>
            <a:ext cx="4042928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2. Projektujemy powiązania między klasami</a:t>
            </a:r>
            <a:endParaRPr lang="pl-PL" dirty="0"/>
          </a:p>
        </p:txBody>
      </p:sp>
      <p:pic>
        <p:nvPicPr>
          <p:cNvPr id="3074" name="Picture 2" descr="G:\_Dropbox\My Dropbox\EXCH\Pulapki_programowania_obiektowego\Kolko_i_krzyzyk.jpg"/>
          <p:cNvPicPr>
            <a:picLocks noChangeAspect="1" noChangeArrowheads="1"/>
          </p:cNvPicPr>
          <p:nvPr/>
        </p:nvPicPr>
        <p:blipFill>
          <a:blip r:embed="rId2" cstate="print"/>
          <a:srcRect t="3571" b="3571"/>
          <a:stretch>
            <a:fillRect/>
          </a:stretch>
        </p:blipFill>
        <p:spPr bwMode="auto">
          <a:xfrm>
            <a:off x="2843808" y="2204864"/>
            <a:ext cx="3168352" cy="4118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3. Implementujemy klasy</a:t>
            </a:r>
          </a:p>
          <a:p>
            <a:endParaRPr lang="pl-PL" dirty="0" smtClean="0"/>
          </a:p>
          <a:p>
            <a:r>
              <a:rPr lang="pl-PL" dirty="0" smtClean="0"/>
              <a:t>Co umieścić w tych klasach, żeby nie były puste???</a:t>
            </a:r>
          </a:p>
          <a:p>
            <a:r>
              <a:rPr lang="pl-PL" dirty="0" smtClean="0"/>
              <a:t>W której klasie umieścić potrzebne dane i kod???</a:t>
            </a:r>
          </a:p>
          <a:p>
            <a:endParaRPr lang="pl-PL" dirty="0"/>
          </a:p>
        </p:txBody>
      </p:sp>
      <p:pic>
        <p:nvPicPr>
          <p:cNvPr id="4098" name="Picture 2" descr="G:\_Dropbox\My Dropbox\EXCH\Pulapki_programowania_obiektowego\R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789040"/>
            <a:ext cx="3140048" cy="23756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pl-PL" dirty="0" smtClean="0"/>
          </a:p>
          <a:p>
            <a:r>
              <a:rPr lang="pl-PL" dirty="0" smtClean="0"/>
              <a:t>Alternatywne podejście: </a:t>
            </a:r>
            <a:r>
              <a:rPr lang="pl-PL" dirty="0" err="1" smtClean="0">
                <a:solidFill>
                  <a:schemeClr val="accent1"/>
                </a:solidFill>
              </a:rPr>
              <a:t>Data-Oriented</a:t>
            </a:r>
            <a:r>
              <a:rPr lang="pl-PL" dirty="0" smtClean="0">
                <a:solidFill>
                  <a:schemeClr val="accent1"/>
                </a:solidFill>
              </a:rPr>
              <a:t> Design (DOD)</a:t>
            </a:r>
          </a:p>
          <a:p>
            <a:endParaRPr lang="pl-PL" dirty="0" smtClean="0"/>
          </a:p>
          <a:p>
            <a:r>
              <a:rPr lang="pl-PL" dirty="0" smtClean="0"/>
              <a:t>Pytanie: Jakie dane powinna przechowywać gra?</a:t>
            </a:r>
          </a:p>
          <a:p>
            <a:pPr lvl="1"/>
            <a:r>
              <a:rPr lang="pl-PL" dirty="0" smtClean="0"/>
              <a:t>Tablica 3 x 3 pól</a:t>
            </a:r>
            <a:br>
              <a:rPr lang="pl-PL" dirty="0" smtClean="0"/>
            </a:b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Symbol Plansza[3][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3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];</a:t>
            </a:r>
          </a:p>
          <a:p>
            <a:pPr lvl="1"/>
            <a:r>
              <a:rPr lang="pl-PL" dirty="0" smtClean="0"/>
              <a:t>Każde pole jest w jednym ze stanów: puste, kółko, krzyżyk</a:t>
            </a:r>
            <a:br>
              <a:rPr lang="pl-PL" dirty="0" smtClean="0"/>
            </a:b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enum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Symbol { Pusty, Kolko, 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Krzyzyk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};</a:t>
            </a:r>
          </a:p>
          <a:p>
            <a:pPr lvl="1"/>
            <a:r>
              <a:rPr lang="pl-PL" dirty="0" smtClean="0"/>
              <a:t>Czyj jest teraz ruch: gracza 1 lub 2</a:t>
            </a:r>
            <a:br>
              <a:rPr lang="pl-PL" dirty="0" smtClean="0"/>
            </a:b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KtoryGracz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_Dropbox\My Dropbox\EXCH\Pulapki_programowania_obiektowego\WWWEEE_Rageman_in_HD_by_CrusierPL.png"/>
          <p:cNvPicPr>
            <a:picLocks noChangeAspect="1" noChangeArrowheads="1"/>
          </p:cNvPicPr>
          <p:nvPr/>
        </p:nvPicPr>
        <p:blipFill>
          <a:blip r:embed="rId2" cstate="print"/>
          <a:srcRect t="11753" r="14583" b="11198"/>
          <a:stretch>
            <a:fillRect/>
          </a:stretch>
        </p:blipFill>
        <p:spPr bwMode="auto">
          <a:xfrm>
            <a:off x="5364087" y="3933056"/>
            <a:ext cx="3268649" cy="2232248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Następnie pomyśleć, co po kolei kod powinien robić z tymi danymi</a:t>
            </a:r>
          </a:p>
          <a:p>
            <a:pPr lvl="1"/>
            <a:r>
              <a:rPr lang="pl-PL" dirty="0" smtClean="0"/>
              <a:t>Wykonanie ruchu przez gracza</a:t>
            </a:r>
          </a:p>
          <a:p>
            <a:pPr lvl="1"/>
            <a:r>
              <a:rPr lang="pl-PL" dirty="0" smtClean="0"/>
              <a:t>Sprawdzenie, czy ruch jest prawidłowy</a:t>
            </a:r>
          </a:p>
          <a:p>
            <a:pPr lvl="1"/>
            <a:r>
              <a:rPr lang="pl-PL" dirty="0" smtClean="0"/>
              <a:t>Wstawienie symbolu do tablicy</a:t>
            </a:r>
          </a:p>
          <a:p>
            <a:pPr lvl="1"/>
            <a:r>
              <a:rPr lang="pl-PL" dirty="0" smtClean="0"/>
              <a:t>Sprawdzenie, czy gracz wygrał</a:t>
            </a:r>
          </a:p>
          <a:p>
            <a:pPr lvl="1"/>
            <a:r>
              <a:rPr lang="pl-PL" dirty="0" smtClean="0"/>
              <a:t>Rozpoczęcie tury przeciwnego gracza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Wnioski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600168"/>
          </a:xfrm>
        </p:spPr>
        <p:txBody>
          <a:bodyPr>
            <a:normAutofit/>
          </a:bodyPr>
          <a:lstStyle/>
          <a:p>
            <a:r>
              <a:rPr lang="pl-PL" dirty="0" smtClean="0"/>
              <a:t>Programowanie obiektowe nie jest idealne</a:t>
            </a:r>
          </a:p>
          <a:p>
            <a:r>
              <a:rPr lang="pl-PL" dirty="0" smtClean="0"/>
              <a:t>Niektórzy twierdzą nawet, że nie spełniło swoich założeń</a:t>
            </a:r>
          </a:p>
          <a:p>
            <a:pPr lvl="1"/>
            <a:r>
              <a:rPr lang="pl-PL" dirty="0" smtClean="0"/>
              <a:t>Modelowanie rzeczywistych obiektów? Co modeluje manager, </a:t>
            </a:r>
            <a:r>
              <a:rPr lang="pl-PL" dirty="0" err="1" smtClean="0"/>
              <a:t>helper</a:t>
            </a:r>
            <a:r>
              <a:rPr lang="pl-PL" dirty="0" smtClean="0"/>
              <a:t>, </a:t>
            </a:r>
            <a:r>
              <a:rPr lang="pl-PL" dirty="0" err="1" smtClean="0"/>
              <a:t>listener</a:t>
            </a:r>
            <a:r>
              <a:rPr lang="pl-PL" dirty="0" smtClean="0"/>
              <a:t>, </a:t>
            </a:r>
            <a:r>
              <a:rPr lang="pl-PL" dirty="0" err="1" smtClean="0"/>
              <a:t>obeserver</a:t>
            </a:r>
            <a:r>
              <a:rPr lang="pl-PL" dirty="0" smtClean="0"/>
              <a:t>, </a:t>
            </a:r>
            <a:r>
              <a:rPr lang="pl-PL" dirty="0" err="1" smtClean="0"/>
              <a:t>locker</a:t>
            </a:r>
            <a:r>
              <a:rPr lang="pl-PL" dirty="0" smtClean="0"/>
              <a:t> i inne -ery?</a:t>
            </a:r>
          </a:p>
          <a:p>
            <a:pPr lvl="1"/>
            <a:r>
              <a:rPr lang="pl-PL" dirty="0" smtClean="0"/>
              <a:t>Źle użyte działa przeciwko wydajności, jak też prostocie i czytelności kodu</a:t>
            </a:r>
          </a:p>
          <a:p>
            <a:r>
              <a:rPr lang="pl-PL" dirty="0" smtClean="0"/>
              <a:t>Warto je stosować, ale z rozwagą</a:t>
            </a:r>
          </a:p>
          <a:p>
            <a:pPr lvl="1"/>
            <a:r>
              <a:rPr lang="pl-PL" dirty="0" smtClean="0"/>
              <a:t>Znać i doceniać alternatywne możliwości</a:t>
            </a:r>
          </a:p>
          <a:p>
            <a:pPr lvl="1"/>
            <a:r>
              <a:rPr lang="pl-PL" dirty="0" smtClean="0"/>
              <a:t>Nie szukać gotowych „klocków” uciekając od myślenia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Mania </a:t>
            </a:r>
            <a:r>
              <a:rPr lang="pl-PL" dirty="0" err="1" smtClean="0"/>
              <a:t>wrapowania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Część II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11</a:t>
            </a:fld>
            <a:endParaRPr lang="pl-PL" dirty="0"/>
          </a:p>
        </p:txBody>
      </p:sp>
      <p:pic>
        <p:nvPicPr>
          <p:cNvPr id="6146" name="Picture 2" descr="G:\_Dropbox\My Dropbox\EXCH\Pulapki_programowania_obiektowego\Matriosz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068960"/>
            <a:ext cx="2793415" cy="2992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Mania </a:t>
            </a:r>
            <a:r>
              <a:rPr lang="pl-PL" dirty="0" err="1" smtClean="0"/>
              <a:t>wrapowania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Wielu programistów </a:t>
            </a:r>
            <a:r>
              <a:rPr lang="pl-PL" dirty="0" smtClean="0">
                <a:solidFill>
                  <a:schemeClr val="accent1"/>
                </a:solidFill>
              </a:rPr>
              <a:t>czuje potrzebę</a:t>
            </a:r>
            <a:r>
              <a:rPr lang="pl-PL" dirty="0" smtClean="0"/>
              <a:t>, żeby naukę czy wykorzystanie w swoim programie jakiejś biblioteki zacząć od napisania własnej otoczki (</a:t>
            </a:r>
            <a:r>
              <a:rPr lang="pl-PL" dirty="0" err="1" smtClean="0"/>
              <a:t>wrappera</a:t>
            </a:r>
            <a:r>
              <a:rPr lang="pl-PL" dirty="0" smtClean="0"/>
              <a:t>) zamykającego jej interfejs. Robią to niemal </a:t>
            </a:r>
            <a:r>
              <a:rPr lang="pl-PL" dirty="0" smtClean="0">
                <a:solidFill>
                  <a:schemeClr val="accent1"/>
                </a:solidFill>
              </a:rPr>
              <a:t>odruchowo</a:t>
            </a:r>
            <a:r>
              <a:rPr lang="pl-PL" dirty="0" smtClean="0"/>
              <a:t> i bez zastanowienia, czy to potrzebne.</a:t>
            </a:r>
          </a:p>
          <a:p>
            <a:endParaRPr lang="pl-PL" dirty="0" smtClean="0"/>
          </a:p>
          <a:p>
            <a:r>
              <a:rPr lang="pl-PL" dirty="0" smtClean="0"/>
              <a:t>Jakie argumenty za tym stoją?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1 – FMOD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Biblioteka dźwiękowa FMOD – wczytanie dźwięku WAV</a:t>
            </a:r>
          </a:p>
          <a:p>
            <a:pPr>
              <a:buNone/>
            </a:pPr>
            <a:endParaRPr lang="pl-PL" b="1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FMOD::Sound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*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Sound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FmodSystem-&gt;createSound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</a:p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WavFileName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FMOD_LOOP_OFF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| FMOD_2D | 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MOD_SOFTWARE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0,</a:t>
            </a:r>
          </a:p>
          <a:p>
            <a:pPr>
              <a:buNone/>
            </a:pP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&amp;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Sound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Jimmy jest przerażony, chce </a:t>
            </a:r>
            <a:r>
              <a:rPr lang="pl-PL" dirty="0" smtClean="0">
                <a:solidFill>
                  <a:schemeClr val="accent1"/>
                </a:solidFill>
              </a:rPr>
              <a:t>uprościć interfejs</a:t>
            </a:r>
          </a:p>
          <a:p>
            <a:pPr lvl="1"/>
            <a:r>
              <a:rPr lang="pl-PL" i="1" dirty="0" smtClean="0"/>
              <a:t>„Te parametry są niepotrzebne”</a:t>
            </a:r>
          </a:p>
          <a:p>
            <a:pPr lvl="1"/>
            <a:r>
              <a:rPr lang="pl-PL" i="1" dirty="0" smtClean="0"/>
              <a:t>„Chcę mieć mniej parametrów”</a:t>
            </a:r>
          </a:p>
          <a:p>
            <a:pPr lvl="1"/>
            <a:r>
              <a:rPr lang="pl-PL" i="1" dirty="0" smtClean="0"/>
              <a:t>„Nie chcę sięgać do dokumentacji FMOD – wolę własny interfejs”</a:t>
            </a:r>
            <a:endParaRPr lang="pl-PL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3789040"/>
            <a:ext cx="1253786" cy="1291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1 – FMOD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sz="3400" dirty="0" smtClean="0"/>
              <a:t>Jimmy pisze własną klasę dźwięku, która zamyka </a:t>
            </a:r>
            <a:r>
              <a:rPr lang="pl-PL" sz="3400" dirty="0" err="1" smtClean="0"/>
              <a:t>FMOD::Sound</a:t>
            </a:r>
            <a:endParaRPr lang="pl-PL" sz="3400" dirty="0" smtClean="0"/>
          </a:p>
          <a:p>
            <a:pPr>
              <a:buNone/>
            </a:pPr>
            <a:endParaRPr lang="pl-PL" b="1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CSound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pPr>
              <a:buNone/>
            </a:pP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private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buNone/>
            </a:pP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FMOD::Sound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*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Sound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public:</a:t>
            </a:r>
          </a:p>
          <a:p>
            <a:pPr>
              <a:buNone/>
            </a:pP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Load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char *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WavFileName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pl-PL" sz="2900" b="1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CSound::Load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char *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WavFileName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None/>
            </a:pP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9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FmodSystem-&gt;createSound</a:t>
            </a: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</a:p>
          <a:p>
            <a:pPr lvl="1">
              <a:buNone/>
            </a:pPr>
            <a:r>
              <a:rPr lang="pl-PL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WavFileName</a:t>
            </a:r>
            <a:r>
              <a:rPr lang="pl-PL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pPr lvl="1">
              <a:buNone/>
            </a:pPr>
            <a:r>
              <a:rPr lang="pl-PL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FMOD_LOOP_OFF</a:t>
            </a:r>
            <a:r>
              <a:rPr lang="pl-PL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| FMOD_2D | </a:t>
            </a:r>
            <a:r>
              <a:rPr lang="pl-PL" sz="2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FMOD_SOFTWARE</a:t>
            </a:r>
            <a:r>
              <a:rPr lang="pl-PL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pPr lvl="1">
              <a:buNone/>
            </a:pPr>
            <a:r>
              <a:rPr lang="pl-PL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0,</a:t>
            </a:r>
          </a:p>
          <a:p>
            <a:pPr lvl="1">
              <a:buNone/>
            </a:pPr>
            <a:r>
              <a:rPr lang="pl-PL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&amp;</a:t>
            </a:r>
            <a:r>
              <a:rPr lang="pl-PL" sz="26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Sound</a:t>
            </a:r>
            <a:r>
              <a:rPr lang="pl-PL" sz="26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29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pl-PL" sz="2900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725144"/>
            <a:ext cx="1202432" cy="125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1 – FMOD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l-PL" dirty="0" smtClean="0"/>
              <a:t>Jimmy potrzebuje możliwości zapętlenia dźwięku</a:t>
            </a:r>
          </a:p>
          <a:p>
            <a:pPr lvl="1"/>
            <a:r>
              <a:rPr lang="pl-PL" dirty="0" smtClean="0"/>
              <a:t>Musi dodać parametr „</a:t>
            </a:r>
            <a:r>
              <a:rPr lang="pl-PL" dirty="0" err="1" smtClean="0"/>
              <a:t>Loop</a:t>
            </a:r>
            <a:r>
              <a:rPr lang="pl-PL" dirty="0" smtClean="0"/>
              <a:t>”</a:t>
            </a:r>
          </a:p>
          <a:p>
            <a:pPr lvl="1"/>
            <a:r>
              <a:rPr lang="pl-PL" dirty="0" smtClean="0"/>
              <a:t>Musi zamieniać parametr ze swojej postaci do postaci FMOD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  <a:tabLst>
                <a:tab pos="358775" algn="l"/>
                <a:tab pos="717550" algn="l"/>
                <a:tab pos="1076325" algn="l"/>
              </a:tabLst>
            </a:pP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CSound::Load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char *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WavFileName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bool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0" indent="0">
              <a:buNone/>
              <a:tabLst>
                <a:tab pos="358775" algn="l"/>
                <a:tab pos="717550" algn="l"/>
                <a:tab pos="1076325" algn="l"/>
              </a:tabLst>
            </a:pP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FmodSystem-&gt;createSound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</a:p>
          <a:p>
            <a:pPr marL="0" indent="0">
              <a:buNone/>
              <a:tabLst>
                <a:tab pos="358775" algn="l"/>
                <a:tab pos="717550" algn="l"/>
                <a:tab pos="1076325" algn="l"/>
              </a:tabLst>
            </a:pP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WavFileName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pPr marL="0" indent="0">
              <a:buNone/>
              <a:tabLst>
                <a:tab pos="358775" algn="l"/>
                <a:tab pos="717550" algn="l"/>
                <a:tab pos="1076325" algn="l"/>
              </a:tabLst>
            </a:pP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	(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? 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FMOD_LOOP_NORMAL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: 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FMOD_LOOP_OFF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 |			FMOD_2D | 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FMOD_SOFTWARE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pPr marL="0" indent="0">
              <a:buNone/>
              <a:tabLst>
                <a:tab pos="358775" algn="l"/>
                <a:tab pos="717550" algn="l"/>
                <a:tab pos="1076325" algn="l"/>
              </a:tabLst>
            </a:pP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	0,</a:t>
            </a:r>
          </a:p>
          <a:p>
            <a:pPr marL="0" indent="0">
              <a:buNone/>
              <a:tabLst>
                <a:tab pos="358775" algn="l"/>
                <a:tab pos="717550" algn="l"/>
                <a:tab pos="1076325" algn="l"/>
              </a:tabLst>
            </a:pP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	&amp;</a:t>
            </a:r>
            <a:r>
              <a:rPr lang="pl-PL" sz="21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Sound</a:t>
            </a: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  <a:tabLst>
                <a:tab pos="358775" algn="l"/>
                <a:tab pos="717550" algn="l"/>
                <a:tab pos="1076325" algn="l"/>
              </a:tabLst>
            </a:pPr>
            <a:r>
              <a:rPr lang="pl-PL" sz="21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4869160"/>
            <a:ext cx="1278632" cy="127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1 – FMOD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pl-PL" sz="4500" dirty="0" smtClean="0"/>
              <a:t>Jimmy odkrywa odtwarzanie w dwie strony i też chce to zapewnić</a:t>
            </a:r>
          </a:p>
          <a:p>
            <a:pPr lvl="1"/>
            <a:r>
              <a:rPr lang="pl-PL" sz="4000" dirty="0" smtClean="0"/>
              <a:t>Musi zdefiniować własny </a:t>
            </a:r>
            <a:r>
              <a:rPr lang="pl-PL" sz="4000" dirty="0" err="1" smtClean="0"/>
              <a:t>enum</a:t>
            </a:r>
            <a:r>
              <a:rPr lang="pl-PL" sz="4000" dirty="0" smtClean="0"/>
              <a:t> „</a:t>
            </a:r>
            <a:r>
              <a:rPr lang="pl-PL" sz="4000" dirty="0" err="1" smtClean="0"/>
              <a:t>LOOP_MODE</a:t>
            </a:r>
            <a:r>
              <a:rPr lang="pl-PL" sz="4000" dirty="0" smtClean="0"/>
              <a:t>”</a:t>
            </a:r>
          </a:p>
          <a:p>
            <a:pPr lvl="1"/>
            <a:r>
              <a:rPr lang="pl-PL" sz="4000" dirty="0" smtClean="0"/>
              <a:t>Musi zamieniać swój </a:t>
            </a:r>
            <a:r>
              <a:rPr lang="pl-PL" sz="4000" dirty="0" err="1" smtClean="0"/>
              <a:t>enum</a:t>
            </a:r>
            <a:r>
              <a:rPr lang="pl-PL" sz="4000" dirty="0" smtClean="0"/>
              <a:t> na ten z FMOD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enum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LOOP_MODE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LOOP_MODE_NONE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LOOP_MODE_NORMAL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LOOP_MODE_BIDI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};</a:t>
            </a:r>
          </a:p>
          <a:p>
            <a:pPr>
              <a:buNone/>
            </a:pPr>
            <a:endParaRPr lang="pl-PL" sz="3400" b="1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CSound::Load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char *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WavFileName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LOOP_MODE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LoopMode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unsigned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LoopFlag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= 0;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switch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LoopMode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LOOP_MODE_NONE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: 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LoopFlag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FMOD_LOOP_OFF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;    break;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LOOP_MODE_NORMAL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: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LoopFlag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FMOD_LOOP_NORMAL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; break;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case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LOOP_MODE_BIDI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: 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LoopFlag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FMOD_LOOP_BIDI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;   break;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FmodSystem-&gt;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createSound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WavFileName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LoopFlag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| FMOD_2D | 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FMOD_SOFTWARE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0, &amp;</a:t>
            </a:r>
            <a:r>
              <a:rPr lang="pl-PL" sz="3400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Sound</a:t>
            </a: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pl-PL" sz="3400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pl-PL" sz="2900" b="1" dirty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797152"/>
            <a:ext cx="1224136" cy="123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1 – FMOD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8229600" cy="4312136"/>
          </a:xfrm>
        </p:spPr>
        <p:txBody>
          <a:bodyPr/>
          <a:lstStyle/>
          <a:p>
            <a:r>
              <a:rPr lang="pl-PL" dirty="0" smtClean="0"/>
              <a:t>Wreszcie duża część możliwości FMOD jest przepisana do własnego interfejsu</a:t>
            </a:r>
          </a:p>
          <a:p>
            <a:r>
              <a:rPr lang="pl-PL" dirty="0" smtClean="0"/>
              <a:t>Trzeba zrobić do niego własną dokumentację</a:t>
            </a:r>
          </a:p>
          <a:p>
            <a:r>
              <a:rPr lang="pl-PL" dirty="0" smtClean="0"/>
              <a:t>Zamiast flag FMOD trzeba pamiętać własne</a:t>
            </a:r>
          </a:p>
          <a:p>
            <a:endParaRPr lang="pl-PL" dirty="0" smtClean="0"/>
          </a:p>
          <a:p>
            <a:r>
              <a:rPr lang="pl-PL" dirty="0" smtClean="0"/>
              <a:t>Jaka to różnica?</a:t>
            </a:r>
          </a:p>
          <a:p>
            <a:r>
              <a:rPr lang="pl-PL" dirty="0" smtClean="0">
                <a:solidFill>
                  <a:schemeClr val="accent1"/>
                </a:solidFill>
              </a:rPr>
              <a:t>Warto było???</a:t>
            </a:r>
            <a:endParaRPr lang="pl-PL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2 – </a:t>
            </a:r>
            <a:r>
              <a:rPr lang="pl-PL" dirty="0" err="1" smtClean="0"/>
              <a:t>DirectX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5698976" cy="4384144"/>
          </a:xfrm>
        </p:spPr>
        <p:txBody>
          <a:bodyPr/>
          <a:lstStyle/>
          <a:p>
            <a:r>
              <a:rPr lang="pl-PL" i="1" dirty="0" smtClean="0"/>
              <a:t>Zrobię </a:t>
            </a:r>
            <a:r>
              <a:rPr lang="pl-PL" i="1" dirty="0" err="1" smtClean="0"/>
              <a:t>wrapper</a:t>
            </a:r>
            <a:r>
              <a:rPr lang="pl-PL" i="1" dirty="0" smtClean="0"/>
              <a:t> na </a:t>
            </a:r>
            <a:r>
              <a:rPr lang="pl-PL" i="1" dirty="0" err="1" smtClean="0"/>
              <a:t>DirectX</a:t>
            </a:r>
            <a:r>
              <a:rPr lang="pl-PL" i="1" dirty="0" smtClean="0"/>
              <a:t>, to potem będę mógł </a:t>
            </a:r>
            <a:r>
              <a:rPr lang="pl-PL" i="1" dirty="0" smtClean="0">
                <a:solidFill>
                  <a:schemeClr val="accent1"/>
                </a:solidFill>
              </a:rPr>
              <a:t>wymienić</a:t>
            </a:r>
            <a:r>
              <a:rPr lang="pl-PL" i="1" dirty="0" smtClean="0"/>
              <a:t> </a:t>
            </a:r>
            <a:r>
              <a:rPr lang="pl-PL" i="1" dirty="0" err="1" smtClean="0"/>
              <a:t>renderer</a:t>
            </a:r>
            <a:r>
              <a:rPr lang="pl-PL" i="1" dirty="0" smtClean="0"/>
              <a:t> na </a:t>
            </a:r>
            <a:r>
              <a:rPr lang="pl-PL" i="1" dirty="0" err="1" smtClean="0"/>
              <a:t>OpenGL</a:t>
            </a:r>
            <a:r>
              <a:rPr lang="pl-PL" i="1" dirty="0" smtClean="0"/>
              <a:t> bez modyfikowania kodu gry.</a:t>
            </a:r>
            <a:endParaRPr lang="pl-PL" i="1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412776"/>
            <a:ext cx="2310140" cy="296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789040"/>
            <a:ext cx="277357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2 – </a:t>
            </a:r>
            <a:r>
              <a:rPr lang="pl-PL" dirty="0" err="1" smtClean="0"/>
              <a:t>DirectX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Jakie jest </a:t>
            </a:r>
            <a:r>
              <a:rPr lang="pl-PL" dirty="0" smtClean="0"/>
              <a:t>prawdopodobieństwo, że</a:t>
            </a:r>
            <a:endParaRPr lang="pl-PL" dirty="0" smtClean="0"/>
          </a:p>
          <a:p>
            <a:pPr lvl="1"/>
            <a:r>
              <a:rPr lang="pl-PL" dirty="0" smtClean="0"/>
              <a:t>P</a:t>
            </a:r>
            <a:r>
              <a:rPr lang="pl-PL" baseline="-25000" dirty="0" smtClean="0"/>
              <a:t>1</a:t>
            </a:r>
            <a:r>
              <a:rPr lang="pl-PL" dirty="0" smtClean="0"/>
              <a:t> – </a:t>
            </a:r>
            <a:r>
              <a:rPr lang="pl-PL" dirty="0" smtClean="0"/>
              <a:t>skończysz </a:t>
            </a:r>
            <a:r>
              <a:rPr lang="pl-PL" dirty="0" smtClean="0"/>
              <a:t>kod swojej gry/silnika</a:t>
            </a:r>
          </a:p>
          <a:p>
            <a:pPr lvl="1"/>
            <a:r>
              <a:rPr lang="pl-PL" dirty="0" smtClean="0"/>
              <a:t>P</a:t>
            </a:r>
            <a:r>
              <a:rPr lang="pl-PL" baseline="-25000" dirty="0" smtClean="0"/>
              <a:t>2</a:t>
            </a:r>
            <a:r>
              <a:rPr lang="pl-PL" dirty="0" smtClean="0"/>
              <a:t> – </a:t>
            </a:r>
            <a:r>
              <a:rPr lang="pl-PL" dirty="0" smtClean="0"/>
              <a:t>będziesz </a:t>
            </a:r>
            <a:r>
              <a:rPr lang="pl-PL" dirty="0" smtClean="0"/>
              <a:t>potrzebował mieć drugą implementację </a:t>
            </a:r>
            <a:r>
              <a:rPr lang="pl-PL" dirty="0" err="1" smtClean="0"/>
              <a:t>renderera</a:t>
            </a:r>
            <a:endParaRPr lang="pl-PL" dirty="0" smtClean="0"/>
          </a:p>
          <a:p>
            <a:pPr lvl="1"/>
            <a:r>
              <a:rPr lang="pl-PL" dirty="0" smtClean="0"/>
              <a:t>P</a:t>
            </a:r>
            <a:r>
              <a:rPr lang="pl-PL" baseline="-25000" dirty="0" smtClean="0"/>
              <a:t>3</a:t>
            </a:r>
            <a:r>
              <a:rPr lang="pl-PL" dirty="0" smtClean="0"/>
              <a:t> – </a:t>
            </a:r>
            <a:r>
              <a:rPr lang="pl-PL" dirty="0" smtClean="0"/>
              <a:t>uda </a:t>
            </a:r>
            <a:r>
              <a:rPr lang="pl-PL" dirty="0" smtClean="0"/>
              <a:t>się zaimplementować </a:t>
            </a:r>
            <a:r>
              <a:rPr lang="pl-PL" dirty="0" err="1" smtClean="0"/>
              <a:t>renderer</a:t>
            </a:r>
            <a:r>
              <a:rPr lang="pl-PL" dirty="0" smtClean="0"/>
              <a:t> w </a:t>
            </a:r>
            <a:r>
              <a:rPr lang="pl-PL" dirty="0" err="1" smtClean="0"/>
              <a:t>OpenGL</a:t>
            </a:r>
            <a:r>
              <a:rPr lang="pl-PL" dirty="0" smtClean="0"/>
              <a:t> bez większych zmian w jego interfejsie</a:t>
            </a:r>
          </a:p>
          <a:p>
            <a:endParaRPr lang="pl-PL" dirty="0" smtClean="0"/>
          </a:p>
          <a:p>
            <a:r>
              <a:rPr lang="pl-PL" dirty="0" smtClean="0"/>
              <a:t>P</a:t>
            </a:r>
            <a:r>
              <a:rPr lang="pl-PL" baseline="-25000" dirty="0" smtClean="0"/>
              <a:t>1</a:t>
            </a:r>
            <a:r>
              <a:rPr lang="pl-PL" dirty="0" smtClean="0"/>
              <a:t> </a:t>
            </a:r>
            <a:r>
              <a:rPr lang="pl-PL" dirty="0" smtClean="0">
                <a:latin typeface="Calibri"/>
                <a:cs typeface="Calibri"/>
              </a:rPr>
              <a:t>∙</a:t>
            </a:r>
            <a:r>
              <a:rPr lang="pl-PL" dirty="0" smtClean="0"/>
              <a:t> P</a:t>
            </a:r>
            <a:r>
              <a:rPr lang="pl-PL" baseline="-25000" dirty="0" smtClean="0"/>
              <a:t>2</a:t>
            </a:r>
            <a:r>
              <a:rPr lang="pl-PL" dirty="0" smtClean="0">
                <a:latin typeface="Calibri"/>
                <a:cs typeface="Calibri"/>
              </a:rPr>
              <a:t> ∙ </a:t>
            </a:r>
            <a:r>
              <a:rPr lang="pl-PL" dirty="0" smtClean="0"/>
              <a:t>P</a:t>
            </a:r>
            <a:r>
              <a:rPr lang="pl-PL" baseline="-25000" dirty="0" smtClean="0"/>
              <a:t>3</a:t>
            </a:r>
            <a:r>
              <a:rPr lang="pl-PL" dirty="0" smtClean="0"/>
              <a:t> </a:t>
            </a:r>
            <a:r>
              <a:rPr lang="pl-PL" dirty="0" smtClean="0">
                <a:latin typeface="Calibri"/>
                <a:cs typeface="Calibri"/>
              </a:rPr>
              <a:t>≈ </a:t>
            </a:r>
            <a:r>
              <a:rPr lang="pl-PL" dirty="0" smtClean="0"/>
              <a:t>0</a:t>
            </a:r>
          </a:p>
          <a:p>
            <a:endParaRPr lang="pl-PL" dirty="0" smtClean="0"/>
          </a:p>
          <a:p>
            <a:r>
              <a:rPr lang="pl-PL" dirty="0" smtClean="0"/>
              <a:t>Znasz już dobrze zarówno </a:t>
            </a:r>
            <a:r>
              <a:rPr lang="pl-PL" dirty="0" err="1" smtClean="0"/>
              <a:t>DirectX</a:t>
            </a:r>
            <a:r>
              <a:rPr lang="pl-PL" dirty="0" smtClean="0"/>
              <a:t>, jak i </a:t>
            </a:r>
            <a:r>
              <a:rPr lang="pl-PL" dirty="0" err="1" smtClean="0"/>
              <a:t>OpenGL</a:t>
            </a:r>
            <a:r>
              <a:rPr lang="pl-PL" dirty="0" smtClean="0"/>
              <a:t>?</a:t>
            </a:r>
          </a:p>
          <a:p>
            <a:pPr lvl="1"/>
            <a:r>
              <a:rPr lang="pl-PL" dirty="0" smtClean="0"/>
              <a:t>Jeśli nie </a:t>
            </a:r>
            <a:r>
              <a:rPr lang="pl-PL" dirty="0" smtClean="0">
                <a:latin typeface="Calibri"/>
                <a:cs typeface="Calibri"/>
              </a:rPr>
              <a:t>→</a:t>
            </a:r>
            <a:r>
              <a:rPr lang="pl-PL" dirty="0" smtClean="0"/>
              <a:t> P</a:t>
            </a:r>
            <a:r>
              <a:rPr lang="pl-PL" baseline="-25000" dirty="0" smtClean="0"/>
              <a:t>3</a:t>
            </a:r>
            <a:r>
              <a:rPr lang="pl-PL" dirty="0" smtClean="0"/>
              <a:t>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 3 – </a:t>
            </a:r>
            <a:r>
              <a:rPr lang="pl-PL" dirty="0" err="1" smtClean="0"/>
              <a:t>WinAPI</a:t>
            </a:r>
            <a:r>
              <a:rPr lang="pl-PL" dirty="0" smtClean="0"/>
              <a:t> i MFC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 smtClean="0"/>
              <a:t>Ktoś w Microsoft:</a:t>
            </a:r>
            <a:br>
              <a:rPr lang="pl-PL" dirty="0" smtClean="0"/>
            </a:br>
            <a:r>
              <a:rPr lang="pl-PL" i="1" dirty="0" err="1" smtClean="0"/>
              <a:t>WinAPI</a:t>
            </a:r>
            <a:r>
              <a:rPr lang="pl-PL" i="1" dirty="0" smtClean="0"/>
              <a:t> jest </a:t>
            </a:r>
            <a:r>
              <a:rPr lang="pl-PL" i="1" dirty="0" err="1" smtClean="0"/>
              <a:t>niefajne</a:t>
            </a:r>
            <a:r>
              <a:rPr lang="pl-PL" i="1" dirty="0" smtClean="0"/>
              <a:t>, bo jest strukturalne. Napiszmy obiektową otoczkę.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Czy to zrobiło aż tak dużą różnicę? </a:t>
            </a:r>
            <a:r>
              <a:rPr lang="pl-PL" dirty="0" smtClean="0">
                <a:solidFill>
                  <a:schemeClr val="accent1"/>
                </a:solidFill>
              </a:rPr>
              <a:t>Warto było???</a:t>
            </a:r>
          </a:p>
          <a:p>
            <a:r>
              <a:rPr lang="pl-PL" dirty="0" smtClean="0"/>
              <a:t>Efekt?</a:t>
            </a:r>
          </a:p>
          <a:p>
            <a:pPr lvl="1"/>
            <a:r>
              <a:rPr lang="pl-PL" dirty="0" smtClean="0"/>
              <a:t>MFC to tylko cienka otoczka na </a:t>
            </a:r>
            <a:r>
              <a:rPr lang="pl-PL" dirty="0" err="1" smtClean="0"/>
              <a:t>WinAPI</a:t>
            </a:r>
            <a:r>
              <a:rPr lang="pl-PL" dirty="0" smtClean="0"/>
              <a:t>. Nikt go nie lubi.</a:t>
            </a:r>
            <a:endParaRPr lang="pl-PL" dirty="0"/>
          </a:p>
        </p:txBody>
      </p:sp>
      <p:sp>
        <p:nvSpPr>
          <p:cNvPr id="5" name="pole tekstowe 4"/>
          <p:cNvSpPr txBox="1"/>
          <p:nvPr/>
        </p:nvSpPr>
        <p:spPr>
          <a:xfrm>
            <a:off x="395536" y="2708920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WinAPI</a:t>
            </a:r>
            <a:endParaRPr lang="pl-PL" b="1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HDC 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hdc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GetWindowDC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hwnd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MoveToEx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hdc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0, 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NULL);</a:t>
            </a:r>
          </a:p>
          <a:p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LineTo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hdc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, 100, 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100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ReleaseDC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pl-PL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hdc</a:t>
            </a:r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5039544" y="2708920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// MFC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CDC *dc = 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wnd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GetDC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dc-&gt;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MoveTo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(0, 0);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dc-&gt;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LineTo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(100, 100);</a:t>
            </a:r>
          </a:p>
          <a:p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wnd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-&gt;</a:t>
            </a:r>
            <a:r>
              <a:rPr lang="en-US" b="1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ReleaseDC</a:t>
            </a:r>
            <a:r>
              <a:rPr lang="en-US" b="1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(dc);</a:t>
            </a:r>
            <a:endParaRPr lang="pl-PL" b="1" dirty="0" smtClean="0">
              <a:solidFill>
                <a:srgbClr val="0070C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Mania </a:t>
            </a:r>
            <a:r>
              <a:rPr lang="pl-PL" dirty="0" err="1" smtClean="0"/>
              <a:t>wrapowania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88200"/>
          </a:xfrm>
        </p:spPr>
        <p:txBody>
          <a:bodyPr/>
          <a:lstStyle/>
          <a:p>
            <a:r>
              <a:rPr lang="pl-PL" dirty="0" smtClean="0"/>
              <a:t>Jaka wobec tego jest alternatywa?</a:t>
            </a:r>
          </a:p>
          <a:p>
            <a:r>
              <a:rPr lang="pl-PL" dirty="0" smtClean="0"/>
              <a:t>Bardzo prosta!</a:t>
            </a:r>
          </a:p>
          <a:p>
            <a:pPr lvl="1"/>
            <a:r>
              <a:rPr lang="pl-PL" dirty="0" smtClean="0"/>
              <a:t>W porę zastanowić się, czy nie wystarczy używać w swoim programie interfejsu danej biblioteki bezpośrednio.</a:t>
            </a:r>
          </a:p>
          <a:p>
            <a:endParaRPr lang="pl-PL" dirty="0" smtClean="0"/>
          </a:p>
          <a:p>
            <a:r>
              <a:rPr lang="pl-PL" dirty="0" smtClean="0"/>
              <a:t>Napisać </a:t>
            </a:r>
            <a:r>
              <a:rPr lang="pl-PL" dirty="0" err="1" smtClean="0"/>
              <a:t>wrapper</a:t>
            </a:r>
            <a:r>
              <a:rPr lang="pl-PL" dirty="0" smtClean="0"/>
              <a:t> warto, kiedy zapewnia przynajmniej jedno </a:t>
            </a:r>
            <a:r>
              <a:rPr lang="pl-PL" dirty="0" smtClean="0"/>
              <a:t>z poniższych:</a:t>
            </a:r>
            <a:endParaRPr lang="pl-PL" dirty="0" smtClean="0"/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Znacząco</a:t>
            </a:r>
            <a:r>
              <a:rPr lang="pl-PL" dirty="0" smtClean="0"/>
              <a:t> upraszcza interfejs</a:t>
            </a:r>
          </a:p>
          <a:p>
            <a:pPr lvl="1"/>
            <a:r>
              <a:rPr lang="pl-PL" dirty="0" smtClean="0"/>
              <a:t>Dodaje </a:t>
            </a:r>
            <a:r>
              <a:rPr lang="pl-PL" dirty="0" smtClean="0">
                <a:solidFill>
                  <a:schemeClr val="accent1"/>
                </a:solidFill>
              </a:rPr>
              <a:t>naprawdę</a:t>
            </a:r>
            <a:r>
              <a:rPr lang="pl-PL" dirty="0" smtClean="0"/>
              <a:t> dużo nowej funkcjonalności</a:t>
            </a:r>
          </a:p>
          <a:p>
            <a:pPr lvl="1"/>
            <a:r>
              <a:rPr lang="pl-PL" dirty="0" smtClean="0"/>
              <a:t>Wprowadza </a:t>
            </a:r>
            <a:r>
              <a:rPr lang="pl-PL" dirty="0" smtClean="0">
                <a:solidFill>
                  <a:schemeClr val="accent1"/>
                </a:solidFill>
              </a:rPr>
              <a:t>dużo</a:t>
            </a:r>
            <a:r>
              <a:rPr lang="pl-PL" dirty="0" smtClean="0"/>
              <a:t> wyższy poziom abstrakcji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Faktycznie</a:t>
            </a:r>
            <a:r>
              <a:rPr lang="pl-PL" dirty="0" smtClean="0"/>
              <a:t> posiada kilka różnych implementacji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8229600" cy="4528160"/>
          </a:xfrm>
        </p:spPr>
        <p:txBody>
          <a:bodyPr/>
          <a:lstStyle/>
          <a:p>
            <a:r>
              <a:rPr lang="pl-PL" dirty="0" smtClean="0"/>
              <a:t>DOD </a:t>
            </a:r>
            <a:r>
              <a:rPr lang="pl-PL" dirty="0" smtClean="0"/>
              <a:t>służy raczej </a:t>
            </a:r>
            <a:r>
              <a:rPr lang="pl-PL" dirty="0" smtClean="0"/>
              <a:t>do optymalizacji wydajności:</a:t>
            </a:r>
          </a:p>
          <a:p>
            <a:pPr lvl="1"/>
            <a:r>
              <a:rPr lang="pl-PL" dirty="0" smtClean="0"/>
              <a:t>kod bardziej przyjazny dla pamięci </a:t>
            </a:r>
            <a:r>
              <a:rPr lang="pl-PL" dirty="0" err="1" smtClean="0"/>
              <a:t>cache</a:t>
            </a:r>
            <a:r>
              <a:rPr lang="pl-PL" dirty="0" smtClean="0"/>
              <a:t>,</a:t>
            </a:r>
          </a:p>
          <a:p>
            <a:pPr lvl="1"/>
            <a:r>
              <a:rPr lang="pl-PL" dirty="0" smtClean="0"/>
              <a:t>kod łatwiejszy do zrównoleglenia</a:t>
            </a:r>
            <a:r>
              <a:rPr lang="pl-PL" dirty="0" smtClean="0"/>
              <a:t>, ale</a:t>
            </a:r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wielu </a:t>
            </a:r>
            <a:r>
              <a:rPr lang="pl-PL" dirty="0" smtClean="0"/>
              <a:t>odrzuca „przedwczesną optymalizację” </a:t>
            </a:r>
            <a:r>
              <a:rPr lang="pl-PL" dirty="0" err="1" smtClean="0"/>
              <a:t>nadinterpretując</a:t>
            </a:r>
            <a:r>
              <a:rPr lang="pl-PL" dirty="0" smtClean="0"/>
              <a:t> znany cytat Donalda </a:t>
            </a:r>
            <a:r>
              <a:rPr lang="pl-PL" dirty="0" err="1" smtClean="0"/>
              <a:t>Knutha</a:t>
            </a:r>
            <a:r>
              <a:rPr lang="pl-PL" dirty="0" smtClean="0"/>
              <a:t>, więc</a:t>
            </a:r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pokazałem tutaj, </a:t>
            </a:r>
            <a:r>
              <a:rPr lang="pl-PL" dirty="0" smtClean="0"/>
              <a:t>jak krytyczne spojrzenie na OOP może pomóc także w uproszczeniu kodu.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Bibliografia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F7724-4B48-49F5-8B11-8E519517DC27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457200" y="2420888"/>
            <a:ext cx="8229600" cy="3736072"/>
          </a:xfrm>
        </p:spPr>
        <p:txBody>
          <a:bodyPr>
            <a:normAutofit/>
          </a:bodyPr>
          <a:lstStyle/>
          <a:p>
            <a:r>
              <a:rPr lang="pl-PL" sz="2400" dirty="0" smtClean="0"/>
              <a:t>Fanatyzm obiektowy, Adam Sawicki</a:t>
            </a:r>
          </a:p>
          <a:p>
            <a:pPr lvl="1"/>
            <a:r>
              <a:rPr lang="pl-PL" sz="2000" dirty="0" smtClean="0">
                <a:hlinkClick r:id="rId2"/>
              </a:rPr>
              <a:t>http://www.asawicki.info/Download/Misc/Fanatyzm_obiektowy.html</a:t>
            </a:r>
            <a:endParaRPr lang="pl-PL" sz="2000" dirty="0" smtClean="0"/>
          </a:p>
          <a:p>
            <a:endParaRPr lang="pl-PL" sz="2400" dirty="0" smtClean="0"/>
          </a:p>
          <a:p>
            <a:r>
              <a:rPr lang="pl-PL" sz="2400" dirty="0" smtClean="0"/>
              <a:t>Materiały o </a:t>
            </a:r>
            <a:r>
              <a:rPr lang="pl-PL" sz="2400" dirty="0" err="1" smtClean="0"/>
              <a:t>Data-Oriented</a:t>
            </a:r>
            <a:r>
              <a:rPr lang="pl-PL" sz="2400" dirty="0" smtClean="0"/>
              <a:t> Design</a:t>
            </a:r>
          </a:p>
          <a:p>
            <a:pPr lvl="1"/>
            <a:r>
              <a:rPr lang="pl-PL" sz="2000" dirty="0" smtClean="0"/>
              <a:t>Lista wkrótce na mojej stronie domowej…</a:t>
            </a: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893</TotalTime>
  <Words>810</Words>
  <Application>Microsoft Office PowerPoint</Application>
  <PresentationFormat>Pokaz na ekranie (4:3)</PresentationFormat>
  <Paragraphs>209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Początek</vt:lpstr>
      <vt:lpstr>Pułapki programowania obiektowego</vt:lpstr>
      <vt:lpstr>Wstęp</vt:lpstr>
      <vt:lpstr>Fanatyzm obiektowy</vt:lpstr>
      <vt:lpstr>Programowanie obiektowe</vt:lpstr>
      <vt:lpstr>Przykład</vt:lpstr>
      <vt:lpstr>Przykład</vt:lpstr>
      <vt:lpstr>Przykład</vt:lpstr>
      <vt:lpstr>Przykład</vt:lpstr>
      <vt:lpstr>Przykład</vt:lpstr>
      <vt:lpstr>Wnioski</vt:lpstr>
      <vt:lpstr>Mania wrapowania</vt:lpstr>
      <vt:lpstr>Mania wrapowania</vt:lpstr>
      <vt:lpstr>Przykład 1 – FMOD</vt:lpstr>
      <vt:lpstr>Przykład 1 – FMOD</vt:lpstr>
      <vt:lpstr>Przykład 1 – FMOD</vt:lpstr>
      <vt:lpstr>Przykład 1 – FMOD</vt:lpstr>
      <vt:lpstr>Przykład 1 – FMOD</vt:lpstr>
      <vt:lpstr>Przykład 2 – DirectX</vt:lpstr>
      <vt:lpstr>Przykład 2 – DirectX</vt:lpstr>
      <vt:lpstr>Przykład 3 – WinAPI i MFC</vt:lpstr>
      <vt:lpstr>Mania wrapowania</vt:lpstr>
      <vt:lpstr>Podsumowanie</vt:lpstr>
      <vt:lpstr>Bibliografia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 w programowaniu gier</dc:title>
  <dc:creator>Adam Sawicki</dc:creator>
  <cp:lastModifiedBy>Adam Sawicki</cp:lastModifiedBy>
  <cp:revision>203</cp:revision>
  <dcterms:created xsi:type="dcterms:W3CDTF">2010-10-30T15:29:59Z</dcterms:created>
  <dcterms:modified xsi:type="dcterms:W3CDTF">2011-01-02T21:07:57Z</dcterms:modified>
</cp:coreProperties>
</file>